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Times New Roman Bold" charset="1" panose="02020803070505020304"/>
      <p:regular r:id="rId21"/>
    </p:embeddedFont>
    <p:embeddedFont>
      <p:font typeface="Times New Roman" charset="1" panose="020206030504050203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74097" y="3115648"/>
            <a:ext cx="9262129" cy="7959642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382" y="0"/>
              <a:ext cx="806036" cy="698500"/>
            </a:xfrm>
            <a:custGeom>
              <a:avLst/>
              <a:gdLst/>
              <a:ahLst/>
              <a:cxnLst/>
              <a:rect r="r" b="b" t="t" l="l"/>
              <a:pathLst>
                <a:path h="698500" w="806036">
                  <a:moveTo>
                    <a:pt x="803113" y="360087"/>
                  </a:moveTo>
                  <a:lnTo>
                    <a:pt x="612523" y="687663"/>
                  </a:lnTo>
                  <a:cubicBezTo>
                    <a:pt x="608620" y="694372"/>
                    <a:pt x="601443" y="698500"/>
                    <a:pt x="593680" y="698500"/>
                  </a:cubicBezTo>
                  <a:lnTo>
                    <a:pt x="212356" y="698500"/>
                  </a:lnTo>
                  <a:cubicBezTo>
                    <a:pt x="204593" y="698500"/>
                    <a:pt x="197416" y="694372"/>
                    <a:pt x="193513" y="687663"/>
                  </a:cubicBezTo>
                  <a:lnTo>
                    <a:pt x="2923" y="360087"/>
                  </a:lnTo>
                  <a:cubicBezTo>
                    <a:pt x="-974" y="353388"/>
                    <a:pt x="-974" y="345112"/>
                    <a:pt x="2923" y="338413"/>
                  </a:cubicBezTo>
                  <a:lnTo>
                    <a:pt x="193513" y="10837"/>
                  </a:lnTo>
                  <a:cubicBezTo>
                    <a:pt x="197416" y="4128"/>
                    <a:pt x="204593" y="0"/>
                    <a:pt x="212356" y="0"/>
                  </a:cubicBezTo>
                  <a:lnTo>
                    <a:pt x="593680" y="0"/>
                  </a:lnTo>
                  <a:cubicBezTo>
                    <a:pt x="601443" y="0"/>
                    <a:pt x="608620" y="4128"/>
                    <a:pt x="612523" y="10837"/>
                  </a:cubicBezTo>
                  <a:lnTo>
                    <a:pt x="803113" y="338413"/>
                  </a:lnTo>
                  <a:cubicBezTo>
                    <a:pt x="807010" y="345112"/>
                    <a:pt x="807010" y="353388"/>
                    <a:pt x="803113" y="360087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28918" y="7599960"/>
            <a:ext cx="7213287" cy="3184585"/>
            <a:chOff x="0" y="0"/>
            <a:chExt cx="1899796" cy="83873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99796" cy="838738"/>
            </a:xfrm>
            <a:custGeom>
              <a:avLst/>
              <a:gdLst/>
              <a:ahLst/>
              <a:cxnLst/>
              <a:rect r="r" b="b" t="t" l="l"/>
              <a:pathLst>
                <a:path h="838738" w="1899796">
                  <a:moveTo>
                    <a:pt x="16099" y="0"/>
                  </a:moveTo>
                  <a:lnTo>
                    <a:pt x="1883696" y="0"/>
                  </a:lnTo>
                  <a:cubicBezTo>
                    <a:pt x="1892588" y="0"/>
                    <a:pt x="1899796" y="7208"/>
                    <a:pt x="1899796" y="16099"/>
                  </a:cubicBezTo>
                  <a:lnTo>
                    <a:pt x="1899796" y="822639"/>
                  </a:lnTo>
                  <a:cubicBezTo>
                    <a:pt x="1899796" y="826909"/>
                    <a:pt x="1898099" y="831004"/>
                    <a:pt x="1895080" y="834023"/>
                  </a:cubicBezTo>
                  <a:cubicBezTo>
                    <a:pt x="1892061" y="837042"/>
                    <a:pt x="1887966" y="838738"/>
                    <a:pt x="1883696" y="838738"/>
                  </a:cubicBezTo>
                  <a:lnTo>
                    <a:pt x="16099" y="838738"/>
                  </a:lnTo>
                  <a:cubicBezTo>
                    <a:pt x="7208" y="838738"/>
                    <a:pt x="0" y="831530"/>
                    <a:pt x="0" y="822639"/>
                  </a:cubicBezTo>
                  <a:lnTo>
                    <a:pt x="0" y="16099"/>
                  </a:lnTo>
                  <a:cubicBezTo>
                    <a:pt x="0" y="11829"/>
                    <a:pt x="1696" y="7735"/>
                    <a:pt x="4715" y="4715"/>
                  </a:cubicBezTo>
                  <a:cubicBezTo>
                    <a:pt x="7735" y="1696"/>
                    <a:pt x="11829" y="0"/>
                    <a:pt x="16099" y="0"/>
                  </a:cubicBezTo>
                  <a:close/>
                </a:path>
              </a:pathLst>
            </a:custGeom>
            <a:solidFill>
              <a:srgbClr val="09152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899796" cy="895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343380" y="3941885"/>
            <a:ext cx="11843697" cy="6345115"/>
            <a:chOff x="0" y="0"/>
            <a:chExt cx="1303810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645" y="0"/>
              <a:ext cx="1298520" cy="698500"/>
            </a:xfrm>
            <a:custGeom>
              <a:avLst/>
              <a:gdLst/>
              <a:ahLst/>
              <a:cxnLst/>
              <a:rect r="r" b="b" t="t" l="l"/>
              <a:pathLst>
                <a:path h="698500" w="1298520">
                  <a:moveTo>
                    <a:pt x="1296234" y="357725"/>
                  </a:moveTo>
                  <a:lnTo>
                    <a:pt x="1102896" y="690025"/>
                  </a:lnTo>
                  <a:cubicBezTo>
                    <a:pt x="1099843" y="695272"/>
                    <a:pt x="1094230" y="698500"/>
                    <a:pt x="1088160" y="698500"/>
                  </a:cubicBezTo>
                  <a:lnTo>
                    <a:pt x="210360" y="698500"/>
                  </a:lnTo>
                  <a:cubicBezTo>
                    <a:pt x="204290" y="698500"/>
                    <a:pt x="198677" y="695272"/>
                    <a:pt x="195624" y="690025"/>
                  </a:cubicBezTo>
                  <a:lnTo>
                    <a:pt x="2286" y="357725"/>
                  </a:lnTo>
                  <a:cubicBezTo>
                    <a:pt x="-762" y="352486"/>
                    <a:pt x="-762" y="346014"/>
                    <a:pt x="2286" y="340775"/>
                  </a:cubicBezTo>
                  <a:lnTo>
                    <a:pt x="195624" y="8475"/>
                  </a:lnTo>
                  <a:cubicBezTo>
                    <a:pt x="198677" y="3228"/>
                    <a:pt x="204290" y="0"/>
                    <a:pt x="210360" y="0"/>
                  </a:cubicBezTo>
                  <a:lnTo>
                    <a:pt x="1088160" y="0"/>
                  </a:lnTo>
                  <a:cubicBezTo>
                    <a:pt x="1094230" y="0"/>
                    <a:pt x="1099843" y="3228"/>
                    <a:pt x="1102896" y="8475"/>
                  </a:cubicBezTo>
                  <a:lnTo>
                    <a:pt x="1296234" y="340775"/>
                  </a:lnTo>
                  <a:cubicBezTo>
                    <a:pt x="1299282" y="346014"/>
                    <a:pt x="1299282" y="352486"/>
                    <a:pt x="1296234" y="357725"/>
                  </a:cubicBezTo>
                  <a:close/>
                </a:path>
              </a:pathLst>
            </a:custGeom>
            <a:blipFill>
              <a:blip r:embed="rId2"/>
              <a:stretch>
                <a:fillRect l="121" t="-11873" r="121" b="-11873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266857" y="7510529"/>
            <a:ext cx="2773924" cy="178863"/>
            <a:chOff x="0" y="0"/>
            <a:chExt cx="730581" cy="4710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30581" cy="47108"/>
            </a:xfrm>
            <a:custGeom>
              <a:avLst/>
              <a:gdLst/>
              <a:ahLst/>
              <a:cxnLst/>
              <a:rect r="r" b="b" t="t" l="l"/>
              <a:pathLst>
                <a:path h="47108" w="730581">
                  <a:moveTo>
                    <a:pt x="23554" y="0"/>
                  </a:moveTo>
                  <a:lnTo>
                    <a:pt x="707027" y="0"/>
                  </a:lnTo>
                  <a:cubicBezTo>
                    <a:pt x="720035" y="0"/>
                    <a:pt x="730581" y="10545"/>
                    <a:pt x="730581" y="23554"/>
                  </a:cubicBezTo>
                  <a:lnTo>
                    <a:pt x="730581" y="23554"/>
                  </a:lnTo>
                  <a:cubicBezTo>
                    <a:pt x="730581" y="29801"/>
                    <a:pt x="728099" y="35792"/>
                    <a:pt x="723682" y="40209"/>
                  </a:cubicBezTo>
                  <a:cubicBezTo>
                    <a:pt x="719265" y="44626"/>
                    <a:pt x="713274" y="47108"/>
                    <a:pt x="707027" y="47108"/>
                  </a:cubicBezTo>
                  <a:lnTo>
                    <a:pt x="23554" y="47108"/>
                  </a:lnTo>
                  <a:cubicBezTo>
                    <a:pt x="17307" y="47108"/>
                    <a:pt x="11316" y="44626"/>
                    <a:pt x="6899" y="40209"/>
                  </a:cubicBezTo>
                  <a:cubicBezTo>
                    <a:pt x="2482" y="35792"/>
                    <a:pt x="0" y="29801"/>
                    <a:pt x="0" y="23554"/>
                  </a:cubicBezTo>
                  <a:lnTo>
                    <a:pt x="0" y="23554"/>
                  </a:lnTo>
                  <a:cubicBezTo>
                    <a:pt x="0" y="17307"/>
                    <a:pt x="2482" y="11316"/>
                    <a:pt x="6899" y="6899"/>
                  </a:cubicBezTo>
                  <a:cubicBezTo>
                    <a:pt x="11316" y="2482"/>
                    <a:pt x="17307" y="0"/>
                    <a:pt x="2355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CEE1">
                    <a:alpha val="100000"/>
                  </a:srgbClr>
                </a:gs>
                <a:gs pos="100000">
                  <a:srgbClr val="006EA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730581" cy="1042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870470" y="8496300"/>
            <a:ext cx="886690" cy="762000"/>
            <a:chOff x="0" y="0"/>
            <a:chExt cx="812800" cy="6985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1776" y="0"/>
              <a:ext cx="789248" cy="698500"/>
            </a:xfrm>
            <a:custGeom>
              <a:avLst/>
              <a:gdLst/>
              <a:ahLst/>
              <a:cxnLst/>
              <a:rect r="r" b="b" t="t" l="l"/>
              <a:pathLst>
                <a:path h="698500" w="789248">
                  <a:moveTo>
                    <a:pt x="779070" y="386984"/>
                  </a:moveTo>
                  <a:lnTo>
                    <a:pt x="619778" y="660766"/>
                  </a:lnTo>
                  <a:cubicBezTo>
                    <a:pt x="606186" y="684128"/>
                    <a:pt x="581196" y="698500"/>
                    <a:pt x="554168" y="698500"/>
                  </a:cubicBezTo>
                  <a:lnTo>
                    <a:pt x="235080" y="698500"/>
                  </a:lnTo>
                  <a:cubicBezTo>
                    <a:pt x="208052" y="698500"/>
                    <a:pt x="183062" y="684128"/>
                    <a:pt x="169470" y="660766"/>
                  </a:cubicBezTo>
                  <a:lnTo>
                    <a:pt x="10178" y="386984"/>
                  </a:lnTo>
                  <a:cubicBezTo>
                    <a:pt x="-3393" y="363658"/>
                    <a:pt x="-3393" y="334842"/>
                    <a:pt x="10178" y="311516"/>
                  </a:cubicBezTo>
                  <a:lnTo>
                    <a:pt x="169470" y="37734"/>
                  </a:lnTo>
                  <a:cubicBezTo>
                    <a:pt x="183062" y="14372"/>
                    <a:pt x="208052" y="0"/>
                    <a:pt x="235080" y="0"/>
                  </a:cubicBezTo>
                  <a:lnTo>
                    <a:pt x="554168" y="0"/>
                  </a:lnTo>
                  <a:cubicBezTo>
                    <a:pt x="581196" y="0"/>
                    <a:pt x="606186" y="14372"/>
                    <a:pt x="619778" y="37734"/>
                  </a:cubicBezTo>
                  <a:lnTo>
                    <a:pt x="779070" y="311516"/>
                  </a:lnTo>
                  <a:cubicBezTo>
                    <a:pt x="792641" y="334842"/>
                    <a:pt x="792641" y="363658"/>
                    <a:pt x="779070" y="386984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-2288032" y="-4843994"/>
            <a:ext cx="9262129" cy="7959642"/>
            <a:chOff x="0" y="0"/>
            <a:chExt cx="812800" cy="6985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3382" y="0"/>
              <a:ext cx="806036" cy="698500"/>
            </a:xfrm>
            <a:custGeom>
              <a:avLst/>
              <a:gdLst/>
              <a:ahLst/>
              <a:cxnLst/>
              <a:rect r="r" b="b" t="t" l="l"/>
              <a:pathLst>
                <a:path h="698500" w="806036">
                  <a:moveTo>
                    <a:pt x="803113" y="360087"/>
                  </a:moveTo>
                  <a:lnTo>
                    <a:pt x="612523" y="687663"/>
                  </a:lnTo>
                  <a:cubicBezTo>
                    <a:pt x="608620" y="694372"/>
                    <a:pt x="601443" y="698500"/>
                    <a:pt x="593680" y="698500"/>
                  </a:cubicBezTo>
                  <a:lnTo>
                    <a:pt x="212356" y="698500"/>
                  </a:lnTo>
                  <a:cubicBezTo>
                    <a:pt x="204593" y="698500"/>
                    <a:pt x="197416" y="694372"/>
                    <a:pt x="193513" y="687663"/>
                  </a:cubicBezTo>
                  <a:lnTo>
                    <a:pt x="2923" y="360087"/>
                  </a:lnTo>
                  <a:cubicBezTo>
                    <a:pt x="-974" y="353388"/>
                    <a:pt x="-974" y="345112"/>
                    <a:pt x="2923" y="338413"/>
                  </a:cubicBezTo>
                  <a:lnTo>
                    <a:pt x="193513" y="10837"/>
                  </a:lnTo>
                  <a:cubicBezTo>
                    <a:pt x="197416" y="4128"/>
                    <a:pt x="204593" y="0"/>
                    <a:pt x="212356" y="0"/>
                  </a:cubicBezTo>
                  <a:lnTo>
                    <a:pt x="593680" y="0"/>
                  </a:lnTo>
                  <a:cubicBezTo>
                    <a:pt x="601443" y="0"/>
                    <a:pt x="608620" y="4128"/>
                    <a:pt x="612523" y="10837"/>
                  </a:cubicBezTo>
                  <a:lnTo>
                    <a:pt x="803113" y="338413"/>
                  </a:lnTo>
                  <a:cubicBezTo>
                    <a:pt x="807010" y="345112"/>
                    <a:pt x="807010" y="353388"/>
                    <a:pt x="803113" y="360087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994467" y="787221"/>
            <a:ext cx="13525386" cy="2667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79"/>
              </a:lnSpc>
            </a:pPr>
            <a:r>
              <a:rPr lang="en-US" b="true" sz="6079" spc="-455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RAG - POWERED  CHATBOT  ASSISTANT    FOR  PILOTS</a:t>
            </a:r>
          </a:p>
          <a:p>
            <a:pPr algn="ctr">
              <a:lnSpc>
                <a:spcPts val="817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-541643" y="3913310"/>
            <a:ext cx="9464518" cy="2828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53"/>
              </a:lnSpc>
            </a:pPr>
            <a:r>
              <a:rPr lang="en-US" b="true" sz="3628" spc="-181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Project Team Name : Flightlens</a:t>
            </a:r>
          </a:p>
          <a:p>
            <a:pPr algn="ctr">
              <a:lnSpc>
                <a:spcPts val="4353"/>
              </a:lnSpc>
            </a:pPr>
            <a:r>
              <a:rPr lang="en-US" b="true" sz="3628" spc="-181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Professor : Clifford Whitworth</a:t>
            </a:r>
          </a:p>
          <a:p>
            <a:pPr algn="ctr">
              <a:lnSpc>
                <a:spcPts val="4353"/>
              </a:lnSpc>
            </a:pPr>
            <a:r>
              <a:rPr lang="en-US" b="true" sz="3628" spc="-181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Final Project Presentation</a:t>
            </a:r>
          </a:p>
          <a:p>
            <a:pPr algn="ctr">
              <a:lnSpc>
                <a:spcPts val="4353"/>
              </a:lnSpc>
            </a:pPr>
            <a:r>
              <a:rPr lang="en-US" b="true" sz="3628" spc="-181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Due Date : Nov 21, 2025</a:t>
            </a:r>
          </a:p>
          <a:p>
            <a:pPr algn="l">
              <a:lnSpc>
                <a:spcPts val="4713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-541643" y="7619366"/>
            <a:ext cx="7072220" cy="2439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837"/>
              </a:lnSpc>
              <a:spcBef>
                <a:spcPct val="0"/>
              </a:spcBef>
            </a:pPr>
            <a:r>
              <a:rPr lang="en-US" sz="2741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 : </a:t>
            </a:r>
            <a:r>
              <a:rPr lang="en-US" sz="2741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Nivas Kapilavai Vishwanath</a:t>
            </a:r>
          </a:p>
          <a:p>
            <a:pPr algn="r">
              <a:lnSpc>
                <a:spcPts val="3837"/>
              </a:lnSpc>
              <a:spcBef>
                <a:spcPct val="0"/>
              </a:spcBef>
            </a:pPr>
            <a:r>
              <a:rPr lang="en-US" sz="2741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Nannapaneni Sai Bhavana</a:t>
            </a:r>
          </a:p>
          <a:p>
            <a:pPr algn="r">
              <a:lnSpc>
                <a:spcPts val="3837"/>
              </a:lnSpc>
              <a:spcBef>
                <a:spcPct val="0"/>
              </a:spcBef>
            </a:pPr>
            <a:r>
              <a:rPr lang="en-US" sz="2741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Naveed Shaik</a:t>
            </a:r>
          </a:p>
          <a:p>
            <a:pPr algn="r">
              <a:lnSpc>
                <a:spcPts val="3837"/>
              </a:lnSpc>
              <a:spcBef>
                <a:spcPct val="0"/>
              </a:spcBef>
            </a:pPr>
            <a:r>
              <a:rPr lang="en-US" sz="2741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Shivani Koyyada</a:t>
            </a:r>
          </a:p>
          <a:p>
            <a:pPr algn="r">
              <a:lnSpc>
                <a:spcPts val="3837"/>
              </a:lnSpc>
              <a:spcBef>
                <a:spcPct val="0"/>
              </a:spcBef>
            </a:pPr>
            <a:r>
              <a:rPr lang="en-US" sz="2741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Tirumala Teja Yegineni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38104" y="4082946"/>
            <a:ext cx="9037858" cy="4862660"/>
          </a:xfrm>
          <a:custGeom>
            <a:avLst/>
            <a:gdLst/>
            <a:ahLst/>
            <a:cxnLst/>
            <a:rect r="r" b="b" t="t" l="l"/>
            <a:pathLst>
              <a:path h="4862660" w="9037858">
                <a:moveTo>
                  <a:pt x="0" y="0"/>
                </a:moveTo>
                <a:lnTo>
                  <a:pt x="9037858" y="0"/>
                </a:lnTo>
                <a:lnTo>
                  <a:pt x="9037858" y="4862659"/>
                </a:lnTo>
                <a:lnTo>
                  <a:pt x="0" y="48626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602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602379" y="2733569"/>
            <a:ext cx="8645275" cy="6854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3600" spc="-270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Accuracy Metrics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sz="3600" spc="-270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Improved token F1 vs baseline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sz="3600" spc="-270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Higher ROUGE-1 &amp; ROUGE-L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sz="3600" spc="-270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Better exact match accuracy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sz="3600" spc="-270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Strong retrieval precision using MPNet</a:t>
            </a:r>
          </a:p>
          <a:p>
            <a:pPr algn="l">
              <a:lnSpc>
                <a:spcPts val="5400"/>
              </a:lnSpc>
            </a:pPr>
            <a:r>
              <a:rPr lang="en-US" sz="3600" spc="-270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Performance Findings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sz="3600" spc="-270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RAG reduced “hallucinations” significantly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sz="3600" spc="-270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Answers were traceable to manuals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sz="3600" spc="-270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METAR decoding yielded 100% correctness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sz="3600" spc="-270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Response speed within operational limits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47383" y="1594799"/>
            <a:ext cx="8306410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Results &amp; Findings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325746" y="3698780"/>
            <a:ext cx="10026334" cy="8616381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124" y="0"/>
              <a:ext cx="806552" cy="698500"/>
            </a:xfrm>
            <a:custGeom>
              <a:avLst/>
              <a:gdLst/>
              <a:ahLst/>
              <a:cxnLst/>
              <a:rect r="r" b="b" t="t" l="l"/>
              <a:pathLst>
                <a:path h="698500" w="806552">
                  <a:moveTo>
                    <a:pt x="803851" y="359261"/>
                  </a:moveTo>
                  <a:lnTo>
                    <a:pt x="612301" y="688489"/>
                  </a:lnTo>
                  <a:cubicBezTo>
                    <a:pt x="608695" y="694687"/>
                    <a:pt x="602065" y="698500"/>
                    <a:pt x="594894" y="698500"/>
                  </a:cubicBezTo>
                  <a:lnTo>
                    <a:pt x="211658" y="698500"/>
                  </a:lnTo>
                  <a:cubicBezTo>
                    <a:pt x="204487" y="698500"/>
                    <a:pt x="197857" y="694687"/>
                    <a:pt x="194251" y="688489"/>
                  </a:cubicBezTo>
                  <a:lnTo>
                    <a:pt x="2701" y="359261"/>
                  </a:lnTo>
                  <a:cubicBezTo>
                    <a:pt x="-900" y="353073"/>
                    <a:pt x="-900" y="345427"/>
                    <a:pt x="2701" y="339239"/>
                  </a:cubicBezTo>
                  <a:lnTo>
                    <a:pt x="194251" y="10011"/>
                  </a:lnTo>
                  <a:cubicBezTo>
                    <a:pt x="197857" y="3813"/>
                    <a:pt x="204487" y="0"/>
                    <a:pt x="211658" y="0"/>
                  </a:cubicBezTo>
                  <a:lnTo>
                    <a:pt x="594894" y="0"/>
                  </a:lnTo>
                  <a:cubicBezTo>
                    <a:pt x="602065" y="0"/>
                    <a:pt x="608695" y="3813"/>
                    <a:pt x="612301" y="10011"/>
                  </a:cubicBezTo>
                  <a:lnTo>
                    <a:pt x="803851" y="339239"/>
                  </a:lnTo>
                  <a:cubicBezTo>
                    <a:pt x="807452" y="345427"/>
                    <a:pt x="807452" y="353073"/>
                    <a:pt x="803851" y="3592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004543" y="4774785"/>
            <a:ext cx="10654206" cy="5512215"/>
            <a:chOff x="0" y="0"/>
            <a:chExt cx="1350086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940" y="0"/>
              <a:ext cx="1344206" cy="698500"/>
            </a:xfrm>
            <a:custGeom>
              <a:avLst/>
              <a:gdLst/>
              <a:ahLst/>
              <a:cxnLst/>
              <a:rect r="r" b="b" t="t" l="l"/>
              <a:pathLst>
                <a:path h="698500" w="1344206">
                  <a:moveTo>
                    <a:pt x="1341664" y="358671"/>
                  </a:moveTo>
                  <a:lnTo>
                    <a:pt x="1149427" y="689079"/>
                  </a:lnTo>
                  <a:cubicBezTo>
                    <a:pt x="1146034" y="694912"/>
                    <a:pt x="1139794" y="698500"/>
                    <a:pt x="1133046" y="698500"/>
                  </a:cubicBezTo>
                  <a:lnTo>
                    <a:pt x="211160" y="698500"/>
                  </a:lnTo>
                  <a:cubicBezTo>
                    <a:pt x="204411" y="698500"/>
                    <a:pt x="198172" y="694912"/>
                    <a:pt x="194779" y="689079"/>
                  </a:cubicBezTo>
                  <a:lnTo>
                    <a:pt x="2541" y="358671"/>
                  </a:lnTo>
                  <a:cubicBezTo>
                    <a:pt x="-847" y="352847"/>
                    <a:pt x="-847" y="345653"/>
                    <a:pt x="2541" y="339829"/>
                  </a:cubicBezTo>
                  <a:lnTo>
                    <a:pt x="194779" y="9421"/>
                  </a:lnTo>
                  <a:cubicBezTo>
                    <a:pt x="198172" y="3588"/>
                    <a:pt x="204411" y="0"/>
                    <a:pt x="211160" y="0"/>
                  </a:cubicBezTo>
                  <a:lnTo>
                    <a:pt x="1133046" y="0"/>
                  </a:lnTo>
                  <a:cubicBezTo>
                    <a:pt x="1139794" y="0"/>
                    <a:pt x="1146034" y="3588"/>
                    <a:pt x="1149427" y="9421"/>
                  </a:cubicBezTo>
                  <a:lnTo>
                    <a:pt x="1341664" y="339829"/>
                  </a:lnTo>
                  <a:cubicBezTo>
                    <a:pt x="1345053" y="345653"/>
                    <a:pt x="1345053" y="352847"/>
                    <a:pt x="1341664" y="358671"/>
                  </a:cubicBezTo>
                  <a:close/>
                </a:path>
              </a:pathLst>
            </a:custGeom>
            <a:blipFill>
              <a:blip r:embed="rId2"/>
              <a:stretch>
                <a:fillRect l="-29334" t="0" r="-2933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014042" y="5143500"/>
            <a:ext cx="886690" cy="762000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776" y="0"/>
              <a:ext cx="789248" cy="698500"/>
            </a:xfrm>
            <a:custGeom>
              <a:avLst/>
              <a:gdLst/>
              <a:ahLst/>
              <a:cxnLst/>
              <a:rect r="r" b="b" t="t" l="l"/>
              <a:pathLst>
                <a:path h="698500" w="789248">
                  <a:moveTo>
                    <a:pt x="779070" y="386984"/>
                  </a:moveTo>
                  <a:lnTo>
                    <a:pt x="619778" y="660766"/>
                  </a:lnTo>
                  <a:cubicBezTo>
                    <a:pt x="606186" y="684128"/>
                    <a:pt x="581196" y="698500"/>
                    <a:pt x="554168" y="698500"/>
                  </a:cubicBezTo>
                  <a:lnTo>
                    <a:pt x="235080" y="698500"/>
                  </a:lnTo>
                  <a:cubicBezTo>
                    <a:pt x="208052" y="698500"/>
                    <a:pt x="183062" y="684128"/>
                    <a:pt x="169470" y="660766"/>
                  </a:cubicBezTo>
                  <a:lnTo>
                    <a:pt x="10178" y="386984"/>
                  </a:lnTo>
                  <a:cubicBezTo>
                    <a:pt x="-3393" y="363658"/>
                    <a:pt x="-3393" y="334842"/>
                    <a:pt x="10178" y="311516"/>
                  </a:cubicBezTo>
                  <a:lnTo>
                    <a:pt x="169470" y="37734"/>
                  </a:lnTo>
                  <a:cubicBezTo>
                    <a:pt x="183062" y="14372"/>
                    <a:pt x="208052" y="0"/>
                    <a:pt x="235080" y="0"/>
                  </a:cubicBezTo>
                  <a:lnTo>
                    <a:pt x="554168" y="0"/>
                  </a:lnTo>
                  <a:cubicBezTo>
                    <a:pt x="581196" y="0"/>
                    <a:pt x="606186" y="14372"/>
                    <a:pt x="619778" y="37734"/>
                  </a:cubicBezTo>
                  <a:lnTo>
                    <a:pt x="779070" y="311516"/>
                  </a:lnTo>
                  <a:cubicBezTo>
                    <a:pt x="792641" y="334842"/>
                    <a:pt x="792641" y="363658"/>
                    <a:pt x="779070" y="386984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921692" y="1594799"/>
            <a:ext cx="8306410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Discussion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447674" y="3078479"/>
            <a:ext cx="10475237" cy="5993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83"/>
              </a:lnSpc>
            </a:pPr>
            <a:r>
              <a:rPr lang="en-US" b="true" sz="3188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 Insights</a:t>
            </a:r>
          </a:p>
          <a:p>
            <a:pPr algn="l" marL="688468" indent="-344234" lvl="1">
              <a:lnSpc>
                <a:spcPts val="4783"/>
              </a:lnSpc>
              <a:buFont typeface="Arial"/>
              <a:buChar char="•"/>
            </a:pPr>
            <a:r>
              <a:rPr lang="en-US" sz="3188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RAG is effective for technical, safety-critical domains</a:t>
            </a:r>
          </a:p>
          <a:p>
            <a:pPr algn="l" marL="688468" indent="-344234" lvl="1">
              <a:lnSpc>
                <a:spcPts val="4783"/>
              </a:lnSpc>
              <a:buFont typeface="Arial"/>
              <a:buChar char="•"/>
            </a:pPr>
            <a:r>
              <a:rPr lang="en-US" sz="3188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Vector retrieval ensures relevant procedure matching</a:t>
            </a:r>
          </a:p>
          <a:p>
            <a:pPr algn="l" marL="688468" indent="-344234" lvl="1">
              <a:lnSpc>
                <a:spcPts val="4783"/>
              </a:lnSpc>
              <a:buFont typeface="Arial"/>
              <a:buChar char="•"/>
            </a:pPr>
            <a:r>
              <a:rPr lang="en-US" sz="3188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system aligns with prior work emphasising grounded AI</a:t>
            </a:r>
          </a:p>
          <a:p>
            <a:pPr algn="l" marL="688468" indent="-344234" lvl="1">
              <a:lnSpc>
                <a:spcPts val="4783"/>
              </a:lnSpc>
              <a:buFont typeface="Arial"/>
              <a:buChar char="•"/>
            </a:pPr>
            <a:r>
              <a:rPr lang="en-US" sz="3188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reliability for structured queries (procedures, weather)</a:t>
            </a:r>
          </a:p>
          <a:p>
            <a:pPr algn="l">
              <a:lnSpc>
                <a:spcPts val="4783"/>
              </a:lnSpc>
            </a:pPr>
            <a:r>
              <a:rPr lang="en-US" b="true" sz="3188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Interpretation</a:t>
            </a:r>
          </a:p>
          <a:p>
            <a:pPr algn="l" marL="688468" indent="-344234" lvl="1">
              <a:lnSpc>
                <a:spcPts val="4783"/>
              </a:lnSpc>
              <a:buFont typeface="Arial"/>
              <a:buChar char="•"/>
            </a:pPr>
            <a:r>
              <a:rPr lang="en-US" sz="3188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Confirms hypothesis: retrieval improves accuracy</a:t>
            </a:r>
          </a:p>
          <a:p>
            <a:pPr algn="l" marL="688468" indent="-344234" lvl="1">
              <a:lnSpc>
                <a:spcPts val="4783"/>
              </a:lnSpc>
              <a:buFont typeface="Arial"/>
              <a:buChar char="•"/>
            </a:pPr>
            <a:r>
              <a:rPr lang="en-US" sz="3188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Shows feasibility for cockpit decision support</a:t>
            </a:r>
          </a:p>
          <a:p>
            <a:pPr algn="l" marL="688468" indent="-344234" lvl="1">
              <a:lnSpc>
                <a:spcPts val="4783"/>
              </a:lnSpc>
              <a:buFont typeface="Arial"/>
              <a:buChar char="•"/>
            </a:pPr>
            <a:r>
              <a:rPr lang="en-US" sz="3188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Better performance than standalone LLMs or BM25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50653" y="-1898083"/>
            <a:ext cx="4417357" cy="3796166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7091" y="0"/>
              <a:ext cx="798617" cy="698500"/>
            </a:xfrm>
            <a:custGeom>
              <a:avLst/>
              <a:gdLst/>
              <a:ahLst/>
              <a:cxnLst/>
              <a:rect r="r" b="b" t="t" l="l"/>
              <a:pathLst>
                <a:path h="698500" w="798617">
                  <a:moveTo>
                    <a:pt x="792488" y="371973"/>
                  </a:moveTo>
                  <a:lnTo>
                    <a:pt x="615730" y="675777"/>
                  </a:lnTo>
                  <a:cubicBezTo>
                    <a:pt x="607544" y="689845"/>
                    <a:pt x="592496" y="698500"/>
                    <a:pt x="576220" y="698500"/>
                  </a:cubicBezTo>
                  <a:lnTo>
                    <a:pt x="222398" y="698500"/>
                  </a:lnTo>
                  <a:cubicBezTo>
                    <a:pt x="206122" y="698500"/>
                    <a:pt x="191074" y="689845"/>
                    <a:pt x="182888" y="675777"/>
                  </a:cubicBezTo>
                  <a:lnTo>
                    <a:pt x="6130" y="371973"/>
                  </a:lnTo>
                  <a:cubicBezTo>
                    <a:pt x="-2043" y="357927"/>
                    <a:pt x="-2043" y="340573"/>
                    <a:pt x="6130" y="326527"/>
                  </a:cubicBezTo>
                  <a:lnTo>
                    <a:pt x="182888" y="22723"/>
                  </a:lnTo>
                  <a:cubicBezTo>
                    <a:pt x="191074" y="8655"/>
                    <a:pt x="206122" y="0"/>
                    <a:pt x="222398" y="0"/>
                  </a:cubicBezTo>
                  <a:lnTo>
                    <a:pt x="576220" y="0"/>
                  </a:lnTo>
                  <a:cubicBezTo>
                    <a:pt x="592496" y="0"/>
                    <a:pt x="607544" y="8655"/>
                    <a:pt x="615730" y="22723"/>
                  </a:cubicBezTo>
                  <a:lnTo>
                    <a:pt x="792488" y="326527"/>
                  </a:lnTo>
                  <a:cubicBezTo>
                    <a:pt x="800661" y="340573"/>
                    <a:pt x="800661" y="357927"/>
                    <a:pt x="792488" y="37197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952719" y="4816027"/>
            <a:ext cx="7283507" cy="6259264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301" y="0"/>
              <a:ext cx="804198" cy="698500"/>
            </a:xfrm>
            <a:custGeom>
              <a:avLst/>
              <a:gdLst/>
              <a:ahLst/>
              <a:cxnLst/>
              <a:rect r="r" b="b" t="t" l="l"/>
              <a:pathLst>
                <a:path h="698500" w="804198">
                  <a:moveTo>
                    <a:pt x="800481" y="363031"/>
                  </a:moveTo>
                  <a:lnTo>
                    <a:pt x="613317" y="684719"/>
                  </a:lnTo>
                  <a:cubicBezTo>
                    <a:pt x="608353" y="693251"/>
                    <a:pt x="599226" y="698500"/>
                    <a:pt x="589355" y="698500"/>
                  </a:cubicBezTo>
                  <a:lnTo>
                    <a:pt x="214843" y="698500"/>
                  </a:lnTo>
                  <a:cubicBezTo>
                    <a:pt x="204972" y="698500"/>
                    <a:pt x="195845" y="693251"/>
                    <a:pt x="190881" y="684719"/>
                  </a:cubicBezTo>
                  <a:lnTo>
                    <a:pt x="3717" y="363031"/>
                  </a:lnTo>
                  <a:cubicBezTo>
                    <a:pt x="-1239" y="354512"/>
                    <a:pt x="-1239" y="343988"/>
                    <a:pt x="3717" y="335469"/>
                  </a:cubicBezTo>
                  <a:lnTo>
                    <a:pt x="190881" y="13781"/>
                  </a:lnTo>
                  <a:cubicBezTo>
                    <a:pt x="195845" y="5249"/>
                    <a:pt x="204972" y="0"/>
                    <a:pt x="214843" y="0"/>
                  </a:cubicBezTo>
                  <a:lnTo>
                    <a:pt x="589355" y="0"/>
                  </a:lnTo>
                  <a:cubicBezTo>
                    <a:pt x="599226" y="0"/>
                    <a:pt x="608353" y="5249"/>
                    <a:pt x="613317" y="13781"/>
                  </a:cubicBezTo>
                  <a:lnTo>
                    <a:pt x="800481" y="335469"/>
                  </a:lnTo>
                  <a:cubicBezTo>
                    <a:pt x="805437" y="343988"/>
                    <a:pt x="805437" y="354512"/>
                    <a:pt x="800481" y="36303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366469" y="5025730"/>
            <a:ext cx="9820608" cy="5261270"/>
            <a:chOff x="0" y="0"/>
            <a:chExt cx="1303810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3190" y="0"/>
              <a:ext cx="1297430" cy="698500"/>
            </a:xfrm>
            <a:custGeom>
              <a:avLst/>
              <a:gdLst/>
              <a:ahLst/>
              <a:cxnLst/>
              <a:rect r="r" b="b" t="t" l="l"/>
              <a:pathLst>
                <a:path h="698500" w="1297430">
                  <a:moveTo>
                    <a:pt x="1294673" y="359471"/>
                  </a:moveTo>
                  <a:lnTo>
                    <a:pt x="1103366" y="688279"/>
                  </a:lnTo>
                  <a:cubicBezTo>
                    <a:pt x="1099685" y="694607"/>
                    <a:pt x="1092916" y="698500"/>
                    <a:pt x="1085595" y="698500"/>
                  </a:cubicBezTo>
                  <a:lnTo>
                    <a:pt x="211835" y="698500"/>
                  </a:lnTo>
                  <a:cubicBezTo>
                    <a:pt x="204514" y="698500"/>
                    <a:pt x="197745" y="694607"/>
                    <a:pt x="194063" y="688279"/>
                  </a:cubicBezTo>
                  <a:lnTo>
                    <a:pt x="2757" y="359471"/>
                  </a:lnTo>
                  <a:cubicBezTo>
                    <a:pt x="-919" y="353153"/>
                    <a:pt x="-919" y="345347"/>
                    <a:pt x="2757" y="339029"/>
                  </a:cubicBezTo>
                  <a:lnTo>
                    <a:pt x="194063" y="10221"/>
                  </a:lnTo>
                  <a:cubicBezTo>
                    <a:pt x="197745" y="3893"/>
                    <a:pt x="204514" y="0"/>
                    <a:pt x="211835" y="0"/>
                  </a:cubicBezTo>
                  <a:lnTo>
                    <a:pt x="1085595" y="0"/>
                  </a:lnTo>
                  <a:cubicBezTo>
                    <a:pt x="1092916" y="0"/>
                    <a:pt x="1099685" y="3893"/>
                    <a:pt x="1103366" y="10221"/>
                  </a:cubicBezTo>
                  <a:lnTo>
                    <a:pt x="1294673" y="339029"/>
                  </a:lnTo>
                  <a:cubicBezTo>
                    <a:pt x="1298349" y="345347"/>
                    <a:pt x="1298349" y="353153"/>
                    <a:pt x="1294673" y="359471"/>
                  </a:cubicBezTo>
                  <a:close/>
                </a:path>
              </a:pathLst>
            </a:custGeom>
            <a:blipFill>
              <a:blip r:embed="rId2"/>
              <a:stretch>
                <a:fillRect l="79" t="-12010" r="79" b="-1201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015283" y="7275365"/>
            <a:ext cx="794532" cy="682801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3142" y="0"/>
              <a:ext cx="786516" cy="698500"/>
            </a:xfrm>
            <a:custGeom>
              <a:avLst/>
              <a:gdLst/>
              <a:ahLst/>
              <a:cxnLst/>
              <a:rect r="r" b="b" t="t" l="l"/>
              <a:pathLst>
                <a:path h="698500" w="786516">
                  <a:moveTo>
                    <a:pt x="775157" y="391361"/>
                  </a:moveTo>
                  <a:lnTo>
                    <a:pt x="620959" y="656389"/>
                  </a:lnTo>
                  <a:cubicBezTo>
                    <a:pt x="605790" y="682461"/>
                    <a:pt x="577902" y="698500"/>
                    <a:pt x="547738" y="698500"/>
                  </a:cubicBezTo>
                  <a:lnTo>
                    <a:pt x="238778" y="698500"/>
                  </a:lnTo>
                  <a:cubicBezTo>
                    <a:pt x="208614" y="698500"/>
                    <a:pt x="180726" y="682461"/>
                    <a:pt x="165557" y="656389"/>
                  </a:cubicBezTo>
                  <a:lnTo>
                    <a:pt x="11359" y="391361"/>
                  </a:lnTo>
                  <a:cubicBezTo>
                    <a:pt x="-3787" y="365330"/>
                    <a:pt x="-3787" y="333170"/>
                    <a:pt x="11359" y="307139"/>
                  </a:cubicBezTo>
                  <a:lnTo>
                    <a:pt x="165557" y="42111"/>
                  </a:lnTo>
                  <a:cubicBezTo>
                    <a:pt x="180726" y="16039"/>
                    <a:pt x="208614" y="0"/>
                    <a:pt x="238778" y="0"/>
                  </a:cubicBezTo>
                  <a:lnTo>
                    <a:pt x="547738" y="0"/>
                  </a:lnTo>
                  <a:cubicBezTo>
                    <a:pt x="577902" y="0"/>
                    <a:pt x="605790" y="16039"/>
                    <a:pt x="620959" y="42111"/>
                  </a:cubicBezTo>
                  <a:lnTo>
                    <a:pt x="775157" y="307139"/>
                  </a:lnTo>
                  <a:cubicBezTo>
                    <a:pt x="790303" y="333170"/>
                    <a:pt x="790303" y="365330"/>
                    <a:pt x="775157" y="391361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3320241" y="2277934"/>
            <a:ext cx="8905276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b="true" sz="6000" spc="-45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CONCLUSION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4163" y="3719450"/>
            <a:ext cx="13362384" cy="4941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49"/>
              </a:lnSpc>
            </a:pPr>
            <a:r>
              <a:rPr lang="en-US" b="true" sz="329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FlightLens successfully demonstrates a fully working aviation RAG system</a:t>
            </a:r>
          </a:p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Achieves accurate, grounded responses</a:t>
            </a:r>
          </a:p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Supports both text and voice queries</a:t>
            </a:r>
          </a:p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Integrates static &amp; dynamic aviation data</a:t>
            </a:r>
          </a:p>
          <a:p>
            <a:pPr algn="l">
              <a:lnSpc>
                <a:spcPts val="4949"/>
              </a:lnSpc>
            </a:pPr>
            <a:r>
              <a:rPr lang="en-US" b="true" sz="329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Limitations</a:t>
            </a:r>
          </a:p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training on noisy cockpit audio</a:t>
            </a:r>
          </a:p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Some manuals had formatting inconsistencies</a:t>
            </a:r>
          </a:p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LLM sometimes overly verbose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50653" y="-1898083"/>
            <a:ext cx="4417357" cy="3796166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7091" y="0"/>
              <a:ext cx="798617" cy="698500"/>
            </a:xfrm>
            <a:custGeom>
              <a:avLst/>
              <a:gdLst/>
              <a:ahLst/>
              <a:cxnLst/>
              <a:rect r="r" b="b" t="t" l="l"/>
              <a:pathLst>
                <a:path h="698500" w="798617">
                  <a:moveTo>
                    <a:pt x="792488" y="371973"/>
                  </a:moveTo>
                  <a:lnTo>
                    <a:pt x="615730" y="675777"/>
                  </a:lnTo>
                  <a:cubicBezTo>
                    <a:pt x="607544" y="689845"/>
                    <a:pt x="592496" y="698500"/>
                    <a:pt x="576220" y="698500"/>
                  </a:cubicBezTo>
                  <a:lnTo>
                    <a:pt x="222398" y="698500"/>
                  </a:lnTo>
                  <a:cubicBezTo>
                    <a:pt x="206122" y="698500"/>
                    <a:pt x="191074" y="689845"/>
                    <a:pt x="182888" y="675777"/>
                  </a:cubicBezTo>
                  <a:lnTo>
                    <a:pt x="6130" y="371973"/>
                  </a:lnTo>
                  <a:cubicBezTo>
                    <a:pt x="-2043" y="357927"/>
                    <a:pt x="-2043" y="340573"/>
                    <a:pt x="6130" y="326527"/>
                  </a:cubicBezTo>
                  <a:lnTo>
                    <a:pt x="182888" y="22723"/>
                  </a:lnTo>
                  <a:cubicBezTo>
                    <a:pt x="191074" y="8655"/>
                    <a:pt x="206122" y="0"/>
                    <a:pt x="222398" y="0"/>
                  </a:cubicBezTo>
                  <a:lnTo>
                    <a:pt x="576220" y="0"/>
                  </a:lnTo>
                  <a:cubicBezTo>
                    <a:pt x="592496" y="0"/>
                    <a:pt x="607544" y="8655"/>
                    <a:pt x="615730" y="22723"/>
                  </a:cubicBezTo>
                  <a:lnTo>
                    <a:pt x="792488" y="326527"/>
                  </a:lnTo>
                  <a:cubicBezTo>
                    <a:pt x="800661" y="340573"/>
                    <a:pt x="800661" y="357927"/>
                    <a:pt x="792488" y="37197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952719" y="4816027"/>
            <a:ext cx="7283507" cy="6259264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301" y="0"/>
              <a:ext cx="804198" cy="698500"/>
            </a:xfrm>
            <a:custGeom>
              <a:avLst/>
              <a:gdLst/>
              <a:ahLst/>
              <a:cxnLst/>
              <a:rect r="r" b="b" t="t" l="l"/>
              <a:pathLst>
                <a:path h="698500" w="804198">
                  <a:moveTo>
                    <a:pt x="800481" y="363031"/>
                  </a:moveTo>
                  <a:lnTo>
                    <a:pt x="613317" y="684719"/>
                  </a:lnTo>
                  <a:cubicBezTo>
                    <a:pt x="608353" y="693251"/>
                    <a:pt x="599226" y="698500"/>
                    <a:pt x="589355" y="698500"/>
                  </a:cubicBezTo>
                  <a:lnTo>
                    <a:pt x="214843" y="698500"/>
                  </a:lnTo>
                  <a:cubicBezTo>
                    <a:pt x="204972" y="698500"/>
                    <a:pt x="195845" y="693251"/>
                    <a:pt x="190881" y="684719"/>
                  </a:cubicBezTo>
                  <a:lnTo>
                    <a:pt x="3717" y="363031"/>
                  </a:lnTo>
                  <a:cubicBezTo>
                    <a:pt x="-1239" y="354512"/>
                    <a:pt x="-1239" y="343988"/>
                    <a:pt x="3717" y="335469"/>
                  </a:cubicBezTo>
                  <a:lnTo>
                    <a:pt x="190881" y="13781"/>
                  </a:lnTo>
                  <a:cubicBezTo>
                    <a:pt x="195845" y="5249"/>
                    <a:pt x="204972" y="0"/>
                    <a:pt x="214843" y="0"/>
                  </a:cubicBezTo>
                  <a:lnTo>
                    <a:pt x="589355" y="0"/>
                  </a:lnTo>
                  <a:cubicBezTo>
                    <a:pt x="599226" y="0"/>
                    <a:pt x="608353" y="5249"/>
                    <a:pt x="613317" y="13781"/>
                  </a:cubicBezTo>
                  <a:lnTo>
                    <a:pt x="800481" y="335469"/>
                  </a:lnTo>
                  <a:cubicBezTo>
                    <a:pt x="805437" y="343988"/>
                    <a:pt x="805437" y="354512"/>
                    <a:pt x="800481" y="36303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366469" y="5025730"/>
            <a:ext cx="9820608" cy="5261270"/>
            <a:chOff x="0" y="0"/>
            <a:chExt cx="1303810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3190" y="0"/>
              <a:ext cx="1297430" cy="698500"/>
            </a:xfrm>
            <a:custGeom>
              <a:avLst/>
              <a:gdLst/>
              <a:ahLst/>
              <a:cxnLst/>
              <a:rect r="r" b="b" t="t" l="l"/>
              <a:pathLst>
                <a:path h="698500" w="1297430">
                  <a:moveTo>
                    <a:pt x="1294673" y="359471"/>
                  </a:moveTo>
                  <a:lnTo>
                    <a:pt x="1103366" y="688279"/>
                  </a:lnTo>
                  <a:cubicBezTo>
                    <a:pt x="1099685" y="694607"/>
                    <a:pt x="1092916" y="698500"/>
                    <a:pt x="1085595" y="698500"/>
                  </a:cubicBezTo>
                  <a:lnTo>
                    <a:pt x="211835" y="698500"/>
                  </a:lnTo>
                  <a:cubicBezTo>
                    <a:pt x="204514" y="698500"/>
                    <a:pt x="197745" y="694607"/>
                    <a:pt x="194063" y="688279"/>
                  </a:cubicBezTo>
                  <a:lnTo>
                    <a:pt x="2757" y="359471"/>
                  </a:lnTo>
                  <a:cubicBezTo>
                    <a:pt x="-919" y="353153"/>
                    <a:pt x="-919" y="345347"/>
                    <a:pt x="2757" y="339029"/>
                  </a:cubicBezTo>
                  <a:lnTo>
                    <a:pt x="194063" y="10221"/>
                  </a:lnTo>
                  <a:cubicBezTo>
                    <a:pt x="197745" y="3893"/>
                    <a:pt x="204514" y="0"/>
                    <a:pt x="211835" y="0"/>
                  </a:cubicBezTo>
                  <a:lnTo>
                    <a:pt x="1085595" y="0"/>
                  </a:lnTo>
                  <a:cubicBezTo>
                    <a:pt x="1092916" y="0"/>
                    <a:pt x="1099685" y="3893"/>
                    <a:pt x="1103366" y="10221"/>
                  </a:cubicBezTo>
                  <a:lnTo>
                    <a:pt x="1294673" y="339029"/>
                  </a:lnTo>
                  <a:cubicBezTo>
                    <a:pt x="1298349" y="345347"/>
                    <a:pt x="1298349" y="353153"/>
                    <a:pt x="1294673" y="359471"/>
                  </a:cubicBezTo>
                  <a:close/>
                </a:path>
              </a:pathLst>
            </a:custGeom>
            <a:blipFill>
              <a:blip r:embed="rId2"/>
              <a:stretch>
                <a:fillRect l="79" t="-12010" r="79" b="-1201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015283" y="7275365"/>
            <a:ext cx="794532" cy="682801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3142" y="0"/>
              <a:ext cx="786516" cy="698500"/>
            </a:xfrm>
            <a:custGeom>
              <a:avLst/>
              <a:gdLst/>
              <a:ahLst/>
              <a:cxnLst/>
              <a:rect r="r" b="b" t="t" l="l"/>
              <a:pathLst>
                <a:path h="698500" w="786516">
                  <a:moveTo>
                    <a:pt x="775157" y="391361"/>
                  </a:moveTo>
                  <a:lnTo>
                    <a:pt x="620959" y="656389"/>
                  </a:lnTo>
                  <a:cubicBezTo>
                    <a:pt x="605790" y="682461"/>
                    <a:pt x="577902" y="698500"/>
                    <a:pt x="547738" y="698500"/>
                  </a:cubicBezTo>
                  <a:lnTo>
                    <a:pt x="238778" y="698500"/>
                  </a:lnTo>
                  <a:cubicBezTo>
                    <a:pt x="208614" y="698500"/>
                    <a:pt x="180726" y="682461"/>
                    <a:pt x="165557" y="656389"/>
                  </a:cubicBezTo>
                  <a:lnTo>
                    <a:pt x="11359" y="391361"/>
                  </a:lnTo>
                  <a:cubicBezTo>
                    <a:pt x="-3787" y="365330"/>
                    <a:pt x="-3787" y="333170"/>
                    <a:pt x="11359" y="307139"/>
                  </a:cubicBezTo>
                  <a:lnTo>
                    <a:pt x="165557" y="42111"/>
                  </a:lnTo>
                  <a:cubicBezTo>
                    <a:pt x="180726" y="16039"/>
                    <a:pt x="208614" y="0"/>
                    <a:pt x="238778" y="0"/>
                  </a:cubicBezTo>
                  <a:lnTo>
                    <a:pt x="547738" y="0"/>
                  </a:lnTo>
                  <a:cubicBezTo>
                    <a:pt x="577902" y="0"/>
                    <a:pt x="605790" y="16039"/>
                    <a:pt x="620959" y="42111"/>
                  </a:cubicBezTo>
                  <a:lnTo>
                    <a:pt x="775157" y="307139"/>
                  </a:lnTo>
                  <a:cubicBezTo>
                    <a:pt x="790303" y="333170"/>
                    <a:pt x="790303" y="365330"/>
                    <a:pt x="775157" y="391361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3544812" y="2508627"/>
            <a:ext cx="8905276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b="true" sz="6000" spc="-45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FUTURE RESEARCH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56412" y="4023102"/>
            <a:ext cx="6111597" cy="2465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TAF/NOTAM data</a:t>
            </a:r>
          </a:p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Fine-tune domain-specific LLM</a:t>
            </a:r>
          </a:p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 ASR robustness</a:t>
            </a:r>
          </a:p>
          <a:p>
            <a:pPr algn="l" marL="712464" indent="-356232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Build EFB/tablet-ready version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50653" y="-1898083"/>
            <a:ext cx="4417357" cy="3796166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7091" y="0"/>
              <a:ext cx="798617" cy="698500"/>
            </a:xfrm>
            <a:custGeom>
              <a:avLst/>
              <a:gdLst/>
              <a:ahLst/>
              <a:cxnLst/>
              <a:rect r="r" b="b" t="t" l="l"/>
              <a:pathLst>
                <a:path h="698500" w="798617">
                  <a:moveTo>
                    <a:pt x="792488" y="371973"/>
                  </a:moveTo>
                  <a:lnTo>
                    <a:pt x="615730" y="675777"/>
                  </a:lnTo>
                  <a:cubicBezTo>
                    <a:pt x="607544" y="689845"/>
                    <a:pt x="592496" y="698500"/>
                    <a:pt x="576220" y="698500"/>
                  </a:cubicBezTo>
                  <a:lnTo>
                    <a:pt x="222398" y="698500"/>
                  </a:lnTo>
                  <a:cubicBezTo>
                    <a:pt x="206122" y="698500"/>
                    <a:pt x="191074" y="689845"/>
                    <a:pt x="182888" y="675777"/>
                  </a:cubicBezTo>
                  <a:lnTo>
                    <a:pt x="6130" y="371973"/>
                  </a:lnTo>
                  <a:cubicBezTo>
                    <a:pt x="-2043" y="357927"/>
                    <a:pt x="-2043" y="340573"/>
                    <a:pt x="6130" y="326527"/>
                  </a:cubicBezTo>
                  <a:lnTo>
                    <a:pt x="182888" y="22723"/>
                  </a:lnTo>
                  <a:cubicBezTo>
                    <a:pt x="191074" y="8655"/>
                    <a:pt x="206122" y="0"/>
                    <a:pt x="222398" y="0"/>
                  </a:cubicBezTo>
                  <a:lnTo>
                    <a:pt x="576220" y="0"/>
                  </a:lnTo>
                  <a:cubicBezTo>
                    <a:pt x="592496" y="0"/>
                    <a:pt x="607544" y="8655"/>
                    <a:pt x="615730" y="22723"/>
                  </a:cubicBezTo>
                  <a:lnTo>
                    <a:pt x="792488" y="326527"/>
                  </a:lnTo>
                  <a:cubicBezTo>
                    <a:pt x="800661" y="340573"/>
                    <a:pt x="800661" y="357927"/>
                    <a:pt x="792488" y="37197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952719" y="4816027"/>
            <a:ext cx="7283507" cy="6259264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301" y="0"/>
              <a:ext cx="804198" cy="698500"/>
            </a:xfrm>
            <a:custGeom>
              <a:avLst/>
              <a:gdLst/>
              <a:ahLst/>
              <a:cxnLst/>
              <a:rect r="r" b="b" t="t" l="l"/>
              <a:pathLst>
                <a:path h="698500" w="804198">
                  <a:moveTo>
                    <a:pt x="800481" y="363031"/>
                  </a:moveTo>
                  <a:lnTo>
                    <a:pt x="613317" y="684719"/>
                  </a:lnTo>
                  <a:cubicBezTo>
                    <a:pt x="608353" y="693251"/>
                    <a:pt x="599226" y="698500"/>
                    <a:pt x="589355" y="698500"/>
                  </a:cubicBezTo>
                  <a:lnTo>
                    <a:pt x="214843" y="698500"/>
                  </a:lnTo>
                  <a:cubicBezTo>
                    <a:pt x="204972" y="698500"/>
                    <a:pt x="195845" y="693251"/>
                    <a:pt x="190881" y="684719"/>
                  </a:cubicBezTo>
                  <a:lnTo>
                    <a:pt x="3717" y="363031"/>
                  </a:lnTo>
                  <a:cubicBezTo>
                    <a:pt x="-1239" y="354512"/>
                    <a:pt x="-1239" y="343988"/>
                    <a:pt x="3717" y="335469"/>
                  </a:cubicBezTo>
                  <a:lnTo>
                    <a:pt x="190881" y="13781"/>
                  </a:lnTo>
                  <a:cubicBezTo>
                    <a:pt x="195845" y="5249"/>
                    <a:pt x="204972" y="0"/>
                    <a:pt x="214843" y="0"/>
                  </a:cubicBezTo>
                  <a:lnTo>
                    <a:pt x="589355" y="0"/>
                  </a:lnTo>
                  <a:cubicBezTo>
                    <a:pt x="599226" y="0"/>
                    <a:pt x="608353" y="5249"/>
                    <a:pt x="613317" y="13781"/>
                  </a:cubicBezTo>
                  <a:lnTo>
                    <a:pt x="800481" y="335469"/>
                  </a:lnTo>
                  <a:cubicBezTo>
                    <a:pt x="805437" y="343988"/>
                    <a:pt x="805437" y="354512"/>
                    <a:pt x="800481" y="36303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366469" y="5025730"/>
            <a:ext cx="9820608" cy="5261270"/>
            <a:chOff x="0" y="0"/>
            <a:chExt cx="1303810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3190" y="0"/>
              <a:ext cx="1297430" cy="698500"/>
            </a:xfrm>
            <a:custGeom>
              <a:avLst/>
              <a:gdLst/>
              <a:ahLst/>
              <a:cxnLst/>
              <a:rect r="r" b="b" t="t" l="l"/>
              <a:pathLst>
                <a:path h="698500" w="1297430">
                  <a:moveTo>
                    <a:pt x="1294673" y="359471"/>
                  </a:moveTo>
                  <a:lnTo>
                    <a:pt x="1103366" y="688279"/>
                  </a:lnTo>
                  <a:cubicBezTo>
                    <a:pt x="1099685" y="694607"/>
                    <a:pt x="1092916" y="698500"/>
                    <a:pt x="1085595" y="698500"/>
                  </a:cubicBezTo>
                  <a:lnTo>
                    <a:pt x="211835" y="698500"/>
                  </a:lnTo>
                  <a:cubicBezTo>
                    <a:pt x="204514" y="698500"/>
                    <a:pt x="197745" y="694607"/>
                    <a:pt x="194063" y="688279"/>
                  </a:cubicBezTo>
                  <a:lnTo>
                    <a:pt x="2757" y="359471"/>
                  </a:lnTo>
                  <a:cubicBezTo>
                    <a:pt x="-919" y="353153"/>
                    <a:pt x="-919" y="345347"/>
                    <a:pt x="2757" y="339029"/>
                  </a:cubicBezTo>
                  <a:lnTo>
                    <a:pt x="194063" y="10221"/>
                  </a:lnTo>
                  <a:cubicBezTo>
                    <a:pt x="197745" y="3893"/>
                    <a:pt x="204514" y="0"/>
                    <a:pt x="211835" y="0"/>
                  </a:cubicBezTo>
                  <a:lnTo>
                    <a:pt x="1085595" y="0"/>
                  </a:lnTo>
                  <a:cubicBezTo>
                    <a:pt x="1092916" y="0"/>
                    <a:pt x="1099685" y="3893"/>
                    <a:pt x="1103366" y="10221"/>
                  </a:cubicBezTo>
                  <a:lnTo>
                    <a:pt x="1294673" y="339029"/>
                  </a:lnTo>
                  <a:cubicBezTo>
                    <a:pt x="1298349" y="345347"/>
                    <a:pt x="1298349" y="353153"/>
                    <a:pt x="1294673" y="359471"/>
                  </a:cubicBezTo>
                  <a:close/>
                </a:path>
              </a:pathLst>
            </a:custGeom>
            <a:blipFill>
              <a:blip r:embed="rId2"/>
              <a:stretch>
                <a:fillRect l="79" t="-12010" r="79" b="-1201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015283" y="7275365"/>
            <a:ext cx="794532" cy="682801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3142" y="0"/>
              <a:ext cx="786516" cy="698500"/>
            </a:xfrm>
            <a:custGeom>
              <a:avLst/>
              <a:gdLst/>
              <a:ahLst/>
              <a:cxnLst/>
              <a:rect r="r" b="b" t="t" l="l"/>
              <a:pathLst>
                <a:path h="698500" w="786516">
                  <a:moveTo>
                    <a:pt x="775157" y="391361"/>
                  </a:moveTo>
                  <a:lnTo>
                    <a:pt x="620959" y="656389"/>
                  </a:lnTo>
                  <a:cubicBezTo>
                    <a:pt x="605790" y="682461"/>
                    <a:pt x="577902" y="698500"/>
                    <a:pt x="547738" y="698500"/>
                  </a:cubicBezTo>
                  <a:lnTo>
                    <a:pt x="238778" y="698500"/>
                  </a:lnTo>
                  <a:cubicBezTo>
                    <a:pt x="208614" y="698500"/>
                    <a:pt x="180726" y="682461"/>
                    <a:pt x="165557" y="656389"/>
                  </a:cubicBezTo>
                  <a:lnTo>
                    <a:pt x="11359" y="391361"/>
                  </a:lnTo>
                  <a:cubicBezTo>
                    <a:pt x="-3787" y="365330"/>
                    <a:pt x="-3787" y="333170"/>
                    <a:pt x="11359" y="307139"/>
                  </a:cubicBezTo>
                  <a:lnTo>
                    <a:pt x="165557" y="42111"/>
                  </a:lnTo>
                  <a:cubicBezTo>
                    <a:pt x="180726" y="16039"/>
                    <a:pt x="208614" y="0"/>
                    <a:pt x="238778" y="0"/>
                  </a:cubicBezTo>
                  <a:lnTo>
                    <a:pt x="547738" y="0"/>
                  </a:lnTo>
                  <a:cubicBezTo>
                    <a:pt x="577902" y="0"/>
                    <a:pt x="605790" y="16039"/>
                    <a:pt x="620959" y="42111"/>
                  </a:cubicBezTo>
                  <a:lnTo>
                    <a:pt x="775157" y="307139"/>
                  </a:lnTo>
                  <a:cubicBezTo>
                    <a:pt x="790303" y="333170"/>
                    <a:pt x="790303" y="365330"/>
                    <a:pt x="775157" y="391361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3850653" y="2976055"/>
            <a:ext cx="8905276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b="true" sz="6000" spc="-45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ACKNOWLEDGEMENTS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09207" y="4911430"/>
            <a:ext cx="7391876" cy="2465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68" indent="-356234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Professor Clifford Whitworth</a:t>
            </a:r>
          </a:p>
          <a:p>
            <a:pPr algn="l" marL="712468" indent="-356234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FAA open resources</a:t>
            </a:r>
          </a:p>
          <a:p>
            <a:pPr algn="l" marL="712468" indent="-356234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Boeing/Airbus technical documentation</a:t>
            </a:r>
          </a:p>
          <a:p>
            <a:pPr algn="l" marL="712468" indent="-356234" lvl="1">
              <a:lnSpc>
                <a:spcPts val="4949"/>
              </a:lnSpc>
              <a:buFont typeface="Arial"/>
              <a:buChar char="•"/>
            </a:pPr>
            <a:r>
              <a:rPr lang="en-US" sz="329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UNT Python computing environment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50653" y="-1898083"/>
            <a:ext cx="4417357" cy="3796166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7091" y="0"/>
              <a:ext cx="798617" cy="698500"/>
            </a:xfrm>
            <a:custGeom>
              <a:avLst/>
              <a:gdLst/>
              <a:ahLst/>
              <a:cxnLst/>
              <a:rect r="r" b="b" t="t" l="l"/>
              <a:pathLst>
                <a:path h="698500" w="798617">
                  <a:moveTo>
                    <a:pt x="792488" y="371973"/>
                  </a:moveTo>
                  <a:lnTo>
                    <a:pt x="615730" y="675777"/>
                  </a:lnTo>
                  <a:cubicBezTo>
                    <a:pt x="607544" y="689845"/>
                    <a:pt x="592496" y="698500"/>
                    <a:pt x="576220" y="698500"/>
                  </a:cubicBezTo>
                  <a:lnTo>
                    <a:pt x="222398" y="698500"/>
                  </a:lnTo>
                  <a:cubicBezTo>
                    <a:pt x="206122" y="698500"/>
                    <a:pt x="191074" y="689845"/>
                    <a:pt x="182888" y="675777"/>
                  </a:cubicBezTo>
                  <a:lnTo>
                    <a:pt x="6130" y="371973"/>
                  </a:lnTo>
                  <a:cubicBezTo>
                    <a:pt x="-2043" y="357927"/>
                    <a:pt x="-2043" y="340573"/>
                    <a:pt x="6130" y="326527"/>
                  </a:cubicBezTo>
                  <a:lnTo>
                    <a:pt x="182888" y="22723"/>
                  </a:lnTo>
                  <a:cubicBezTo>
                    <a:pt x="191074" y="8655"/>
                    <a:pt x="206122" y="0"/>
                    <a:pt x="222398" y="0"/>
                  </a:cubicBezTo>
                  <a:lnTo>
                    <a:pt x="576220" y="0"/>
                  </a:lnTo>
                  <a:cubicBezTo>
                    <a:pt x="592496" y="0"/>
                    <a:pt x="607544" y="8655"/>
                    <a:pt x="615730" y="22723"/>
                  </a:cubicBezTo>
                  <a:lnTo>
                    <a:pt x="792488" y="326527"/>
                  </a:lnTo>
                  <a:cubicBezTo>
                    <a:pt x="800661" y="340573"/>
                    <a:pt x="800661" y="357927"/>
                    <a:pt x="792488" y="37197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952719" y="4816027"/>
            <a:ext cx="7283507" cy="6259264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301" y="0"/>
              <a:ext cx="804198" cy="698500"/>
            </a:xfrm>
            <a:custGeom>
              <a:avLst/>
              <a:gdLst/>
              <a:ahLst/>
              <a:cxnLst/>
              <a:rect r="r" b="b" t="t" l="l"/>
              <a:pathLst>
                <a:path h="698500" w="804198">
                  <a:moveTo>
                    <a:pt x="800481" y="363031"/>
                  </a:moveTo>
                  <a:lnTo>
                    <a:pt x="613317" y="684719"/>
                  </a:lnTo>
                  <a:cubicBezTo>
                    <a:pt x="608353" y="693251"/>
                    <a:pt x="599226" y="698500"/>
                    <a:pt x="589355" y="698500"/>
                  </a:cubicBezTo>
                  <a:lnTo>
                    <a:pt x="214843" y="698500"/>
                  </a:lnTo>
                  <a:cubicBezTo>
                    <a:pt x="204972" y="698500"/>
                    <a:pt x="195845" y="693251"/>
                    <a:pt x="190881" y="684719"/>
                  </a:cubicBezTo>
                  <a:lnTo>
                    <a:pt x="3717" y="363031"/>
                  </a:lnTo>
                  <a:cubicBezTo>
                    <a:pt x="-1239" y="354512"/>
                    <a:pt x="-1239" y="343988"/>
                    <a:pt x="3717" y="335469"/>
                  </a:cubicBezTo>
                  <a:lnTo>
                    <a:pt x="190881" y="13781"/>
                  </a:lnTo>
                  <a:cubicBezTo>
                    <a:pt x="195845" y="5249"/>
                    <a:pt x="204972" y="0"/>
                    <a:pt x="214843" y="0"/>
                  </a:cubicBezTo>
                  <a:lnTo>
                    <a:pt x="589355" y="0"/>
                  </a:lnTo>
                  <a:cubicBezTo>
                    <a:pt x="599226" y="0"/>
                    <a:pt x="608353" y="5249"/>
                    <a:pt x="613317" y="13781"/>
                  </a:cubicBezTo>
                  <a:lnTo>
                    <a:pt x="800481" y="335469"/>
                  </a:lnTo>
                  <a:cubicBezTo>
                    <a:pt x="805437" y="343988"/>
                    <a:pt x="805437" y="354512"/>
                    <a:pt x="800481" y="36303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366469" y="5025730"/>
            <a:ext cx="9820608" cy="5261270"/>
            <a:chOff x="0" y="0"/>
            <a:chExt cx="1303810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3190" y="0"/>
              <a:ext cx="1297430" cy="698500"/>
            </a:xfrm>
            <a:custGeom>
              <a:avLst/>
              <a:gdLst/>
              <a:ahLst/>
              <a:cxnLst/>
              <a:rect r="r" b="b" t="t" l="l"/>
              <a:pathLst>
                <a:path h="698500" w="1297430">
                  <a:moveTo>
                    <a:pt x="1294673" y="359471"/>
                  </a:moveTo>
                  <a:lnTo>
                    <a:pt x="1103366" y="688279"/>
                  </a:lnTo>
                  <a:cubicBezTo>
                    <a:pt x="1099685" y="694607"/>
                    <a:pt x="1092916" y="698500"/>
                    <a:pt x="1085595" y="698500"/>
                  </a:cubicBezTo>
                  <a:lnTo>
                    <a:pt x="211835" y="698500"/>
                  </a:lnTo>
                  <a:cubicBezTo>
                    <a:pt x="204514" y="698500"/>
                    <a:pt x="197745" y="694607"/>
                    <a:pt x="194063" y="688279"/>
                  </a:cubicBezTo>
                  <a:lnTo>
                    <a:pt x="2757" y="359471"/>
                  </a:lnTo>
                  <a:cubicBezTo>
                    <a:pt x="-919" y="353153"/>
                    <a:pt x="-919" y="345347"/>
                    <a:pt x="2757" y="339029"/>
                  </a:cubicBezTo>
                  <a:lnTo>
                    <a:pt x="194063" y="10221"/>
                  </a:lnTo>
                  <a:cubicBezTo>
                    <a:pt x="197745" y="3893"/>
                    <a:pt x="204514" y="0"/>
                    <a:pt x="211835" y="0"/>
                  </a:cubicBezTo>
                  <a:lnTo>
                    <a:pt x="1085595" y="0"/>
                  </a:lnTo>
                  <a:cubicBezTo>
                    <a:pt x="1092916" y="0"/>
                    <a:pt x="1099685" y="3893"/>
                    <a:pt x="1103366" y="10221"/>
                  </a:cubicBezTo>
                  <a:lnTo>
                    <a:pt x="1294673" y="339029"/>
                  </a:lnTo>
                  <a:cubicBezTo>
                    <a:pt x="1298349" y="345347"/>
                    <a:pt x="1298349" y="353153"/>
                    <a:pt x="1294673" y="359471"/>
                  </a:cubicBezTo>
                  <a:close/>
                </a:path>
              </a:pathLst>
            </a:custGeom>
            <a:blipFill>
              <a:blip r:embed="rId2"/>
              <a:stretch>
                <a:fillRect l="79" t="-12010" r="79" b="-1201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015283" y="7275365"/>
            <a:ext cx="794532" cy="682801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3142" y="0"/>
              <a:ext cx="786516" cy="698500"/>
            </a:xfrm>
            <a:custGeom>
              <a:avLst/>
              <a:gdLst/>
              <a:ahLst/>
              <a:cxnLst/>
              <a:rect r="r" b="b" t="t" l="l"/>
              <a:pathLst>
                <a:path h="698500" w="786516">
                  <a:moveTo>
                    <a:pt x="775157" y="391361"/>
                  </a:moveTo>
                  <a:lnTo>
                    <a:pt x="620959" y="656389"/>
                  </a:lnTo>
                  <a:cubicBezTo>
                    <a:pt x="605790" y="682461"/>
                    <a:pt x="577902" y="698500"/>
                    <a:pt x="547738" y="698500"/>
                  </a:cubicBezTo>
                  <a:lnTo>
                    <a:pt x="238778" y="698500"/>
                  </a:lnTo>
                  <a:cubicBezTo>
                    <a:pt x="208614" y="698500"/>
                    <a:pt x="180726" y="682461"/>
                    <a:pt x="165557" y="656389"/>
                  </a:cubicBezTo>
                  <a:lnTo>
                    <a:pt x="11359" y="391361"/>
                  </a:lnTo>
                  <a:cubicBezTo>
                    <a:pt x="-3787" y="365330"/>
                    <a:pt x="-3787" y="333170"/>
                    <a:pt x="11359" y="307139"/>
                  </a:cubicBezTo>
                  <a:lnTo>
                    <a:pt x="165557" y="42111"/>
                  </a:lnTo>
                  <a:cubicBezTo>
                    <a:pt x="180726" y="16039"/>
                    <a:pt x="208614" y="0"/>
                    <a:pt x="238778" y="0"/>
                  </a:cubicBezTo>
                  <a:lnTo>
                    <a:pt x="547738" y="0"/>
                  </a:lnTo>
                  <a:cubicBezTo>
                    <a:pt x="577902" y="0"/>
                    <a:pt x="605790" y="16039"/>
                    <a:pt x="620959" y="42111"/>
                  </a:cubicBezTo>
                  <a:lnTo>
                    <a:pt x="775157" y="307139"/>
                  </a:lnTo>
                  <a:cubicBezTo>
                    <a:pt x="790303" y="333170"/>
                    <a:pt x="790303" y="365330"/>
                    <a:pt x="775157" y="391361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904539" y="4064440"/>
            <a:ext cx="8905276" cy="1168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99"/>
              </a:lnSpc>
            </a:pPr>
            <a:r>
              <a:rPr lang="en-US" b="true" sz="8499" spc="-637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325746" y="3698780"/>
            <a:ext cx="10026334" cy="8616381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124" y="0"/>
              <a:ext cx="806552" cy="698500"/>
            </a:xfrm>
            <a:custGeom>
              <a:avLst/>
              <a:gdLst/>
              <a:ahLst/>
              <a:cxnLst/>
              <a:rect r="r" b="b" t="t" l="l"/>
              <a:pathLst>
                <a:path h="698500" w="806552">
                  <a:moveTo>
                    <a:pt x="803851" y="359261"/>
                  </a:moveTo>
                  <a:lnTo>
                    <a:pt x="612301" y="688489"/>
                  </a:lnTo>
                  <a:cubicBezTo>
                    <a:pt x="608695" y="694687"/>
                    <a:pt x="602065" y="698500"/>
                    <a:pt x="594894" y="698500"/>
                  </a:cubicBezTo>
                  <a:lnTo>
                    <a:pt x="211658" y="698500"/>
                  </a:lnTo>
                  <a:cubicBezTo>
                    <a:pt x="204487" y="698500"/>
                    <a:pt x="197857" y="694687"/>
                    <a:pt x="194251" y="688489"/>
                  </a:cubicBezTo>
                  <a:lnTo>
                    <a:pt x="2701" y="359261"/>
                  </a:lnTo>
                  <a:cubicBezTo>
                    <a:pt x="-900" y="353073"/>
                    <a:pt x="-900" y="345427"/>
                    <a:pt x="2701" y="339239"/>
                  </a:cubicBezTo>
                  <a:lnTo>
                    <a:pt x="194251" y="10011"/>
                  </a:lnTo>
                  <a:cubicBezTo>
                    <a:pt x="197857" y="3813"/>
                    <a:pt x="204487" y="0"/>
                    <a:pt x="211658" y="0"/>
                  </a:cubicBezTo>
                  <a:lnTo>
                    <a:pt x="594894" y="0"/>
                  </a:lnTo>
                  <a:cubicBezTo>
                    <a:pt x="602065" y="0"/>
                    <a:pt x="608695" y="3813"/>
                    <a:pt x="612301" y="10011"/>
                  </a:cubicBezTo>
                  <a:lnTo>
                    <a:pt x="803851" y="339239"/>
                  </a:lnTo>
                  <a:cubicBezTo>
                    <a:pt x="807452" y="345427"/>
                    <a:pt x="807452" y="353073"/>
                    <a:pt x="803851" y="3592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004543" y="4774785"/>
            <a:ext cx="10654206" cy="5512215"/>
            <a:chOff x="0" y="0"/>
            <a:chExt cx="1350086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940" y="0"/>
              <a:ext cx="1344206" cy="698500"/>
            </a:xfrm>
            <a:custGeom>
              <a:avLst/>
              <a:gdLst/>
              <a:ahLst/>
              <a:cxnLst/>
              <a:rect r="r" b="b" t="t" l="l"/>
              <a:pathLst>
                <a:path h="698500" w="1344206">
                  <a:moveTo>
                    <a:pt x="1341664" y="358671"/>
                  </a:moveTo>
                  <a:lnTo>
                    <a:pt x="1149427" y="689079"/>
                  </a:lnTo>
                  <a:cubicBezTo>
                    <a:pt x="1146034" y="694912"/>
                    <a:pt x="1139794" y="698500"/>
                    <a:pt x="1133046" y="698500"/>
                  </a:cubicBezTo>
                  <a:lnTo>
                    <a:pt x="211160" y="698500"/>
                  </a:lnTo>
                  <a:cubicBezTo>
                    <a:pt x="204411" y="698500"/>
                    <a:pt x="198172" y="694912"/>
                    <a:pt x="194779" y="689079"/>
                  </a:cubicBezTo>
                  <a:lnTo>
                    <a:pt x="2541" y="358671"/>
                  </a:lnTo>
                  <a:cubicBezTo>
                    <a:pt x="-847" y="352847"/>
                    <a:pt x="-847" y="345653"/>
                    <a:pt x="2541" y="339829"/>
                  </a:cubicBezTo>
                  <a:lnTo>
                    <a:pt x="194779" y="9421"/>
                  </a:lnTo>
                  <a:cubicBezTo>
                    <a:pt x="198172" y="3588"/>
                    <a:pt x="204411" y="0"/>
                    <a:pt x="211160" y="0"/>
                  </a:cubicBezTo>
                  <a:lnTo>
                    <a:pt x="1133046" y="0"/>
                  </a:lnTo>
                  <a:cubicBezTo>
                    <a:pt x="1139794" y="0"/>
                    <a:pt x="1146034" y="3588"/>
                    <a:pt x="1149427" y="9421"/>
                  </a:cubicBezTo>
                  <a:lnTo>
                    <a:pt x="1341664" y="339829"/>
                  </a:lnTo>
                  <a:cubicBezTo>
                    <a:pt x="1345053" y="345653"/>
                    <a:pt x="1345053" y="352847"/>
                    <a:pt x="1341664" y="358671"/>
                  </a:cubicBezTo>
                  <a:close/>
                </a:path>
              </a:pathLst>
            </a:custGeom>
            <a:blipFill>
              <a:blip r:embed="rId2"/>
              <a:stretch>
                <a:fillRect l="-29334" t="0" r="-2933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014042" y="5143500"/>
            <a:ext cx="886690" cy="762000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776" y="0"/>
              <a:ext cx="789248" cy="698500"/>
            </a:xfrm>
            <a:custGeom>
              <a:avLst/>
              <a:gdLst/>
              <a:ahLst/>
              <a:cxnLst/>
              <a:rect r="r" b="b" t="t" l="l"/>
              <a:pathLst>
                <a:path h="698500" w="789248">
                  <a:moveTo>
                    <a:pt x="779070" y="386984"/>
                  </a:moveTo>
                  <a:lnTo>
                    <a:pt x="619778" y="660766"/>
                  </a:lnTo>
                  <a:cubicBezTo>
                    <a:pt x="606186" y="684128"/>
                    <a:pt x="581196" y="698500"/>
                    <a:pt x="554168" y="698500"/>
                  </a:cubicBezTo>
                  <a:lnTo>
                    <a:pt x="235080" y="698500"/>
                  </a:lnTo>
                  <a:cubicBezTo>
                    <a:pt x="208052" y="698500"/>
                    <a:pt x="183062" y="684128"/>
                    <a:pt x="169470" y="660766"/>
                  </a:cubicBezTo>
                  <a:lnTo>
                    <a:pt x="10178" y="386984"/>
                  </a:lnTo>
                  <a:cubicBezTo>
                    <a:pt x="-3393" y="363658"/>
                    <a:pt x="-3393" y="334842"/>
                    <a:pt x="10178" y="311516"/>
                  </a:cubicBezTo>
                  <a:lnTo>
                    <a:pt x="169470" y="37734"/>
                  </a:lnTo>
                  <a:cubicBezTo>
                    <a:pt x="183062" y="14372"/>
                    <a:pt x="208052" y="0"/>
                    <a:pt x="235080" y="0"/>
                  </a:cubicBezTo>
                  <a:lnTo>
                    <a:pt x="554168" y="0"/>
                  </a:lnTo>
                  <a:cubicBezTo>
                    <a:pt x="581196" y="0"/>
                    <a:pt x="606186" y="14372"/>
                    <a:pt x="619778" y="37734"/>
                  </a:cubicBezTo>
                  <a:lnTo>
                    <a:pt x="779070" y="311516"/>
                  </a:lnTo>
                  <a:cubicBezTo>
                    <a:pt x="792641" y="334842"/>
                    <a:pt x="792641" y="363658"/>
                    <a:pt x="779070" y="386984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825110" y="1790037"/>
            <a:ext cx="8434190" cy="8116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3"/>
              </a:lnSpc>
            </a:pPr>
          </a:p>
          <a:p>
            <a:pPr algn="l" marL="718674" indent="-359337" lvl="1">
              <a:lnSpc>
                <a:spcPts val="4993"/>
              </a:lnSpc>
              <a:buFont typeface="Arial"/>
              <a:buChar char="•"/>
            </a:pP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Mod</a:t>
            </a: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ern cockpits require rapid decision-making</a:t>
            </a:r>
          </a:p>
          <a:p>
            <a:pPr algn="l" marL="718674" indent="-359337" lvl="1">
              <a:lnSpc>
                <a:spcPts val="4993"/>
              </a:lnSpc>
              <a:buFont typeface="Arial"/>
              <a:buChar char="•"/>
            </a:pP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Pilots rely on large manuals:</a:t>
            </a:r>
          </a:p>
          <a:p>
            <a:pPr algn="l" marL="1437348" indent="-479116" lvl="2">
              <a:lnSpc>
                <a:spcPts val="4993"/>
              </a:lnSpc>
              <a:buFont typeface="Arial"/>
              <a:buChar char="⚬"/>
            </a:pP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FAA Handbooks</a:t>
            </a:r>
          </a:p>
          <a:p>
            <a:pPr algn="l" marL="1437348" indent="-479116" lvl="2">
              <a:lnSpc>
                <a:spcPts val="4993"/>
              </a:lnSpc>
              <a:buFont typeface="Arial"/>
              <a:buChar char="⚬"/>
            </a:pP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FCOMs &amp; QRHs</a:t>
            </a:r>
          </a:p>
          <a:p>
            <a:pPr algn="l" marL="1437348" indent="-479116" lvl="2">
              <a:lnSpc>
                <a:spcPts val="4993"/>
              </a:lnSpc>
              <a:buFont typeface="Arial"/>
              <a:buChar char="⚬"/>
            </a:pP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Checklists</a:t>
            </a:r>
          </a:p>
          <a:p>
            <a:pPr algn="l" marL="1437348" indent="-479116" lvl="2">
              <a:lnSpc>
                <a:spcPts val="4993"/>
              </a:lnSpc>
              <a:buFont typeface="Arial"/>
              <a:buChar char="⚬"/>
            </a:pP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METAR/TAF weather reports</a:t>
            </a:r>
          </a:p>
          <a:p>
            <a:pPr algn="l" marL="718674" indent="-359337" lvl="1">
              <a:lnSpc>
                <a:spcPts val="4993"/>
              </a:lnSpc>
              <a:buFont typeface="Arial"/>
              <a:buChar char="•"/>
            </a:pP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Accessing this information in real time is slow</a:t>
            </a:r>
          </a:p>
          <a:p>
            <a:pPr algn="l" marL="718674" indent="-359337" lvl="1">
              <a:lnSpc>
                <a:spcPts val="4993"/>
              </a:lnSpc>
              <a:buFont typeface="Arial"/>
              <a:buChar char="•"/>
            </a:pP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AI + NLP can reduce workload and improve safety</a:t>
            </a:r>
          </a:p>
          <a:p>
            <a:pPr algn="l" marL="718674" indent="-359337" lvl="1">
              <a:lnSpc>
                <a:spcPts val="4993"/>
              </a:lnSpc>
              <a:buFont typeface="Arial"/>
              <a:buChar char="•"/>
            </a:pPr>
            <a:r>
              <a:rPr lang="en-US" b="true" sz="3328" spc="-24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Aviation is a high-stakes environment — faster access to correct procedures can prevent accidents.</a:t>
            </a:r>
          </a:p>
          <a:p>
            <a:pPr algn="l">
              <a:lnSpc>
                <a:spcPts val="4993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510116" y="1142361"/>
            <a:ext cx="5947271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325746" y="3698780"/>
            <a:ext cx="10026334" cy="8616381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124" y="0"/>
              <a:ext cx="806552" cy="698500"/>
            </a:xfrm>
            <a:custGeom>
              <a:avLst/>
              <a:gdLst/>
              <a:ahLst/>
              <a:cxnLst/>
              <a:rect r="r" b="b" t="t" l="l"/>
              <a:pathLst>
                <a:path h="698500" w="806552">
                  <a:moveTo>
                    <a:pt x="803851" y="359261"/>
                  </a:moveTo>
                  <a:lnTo>
                    <a:pt x="612301" y="688489"/>
                  </a:lnTo>
                  <a:cubicBezTo>
                    <a:pt x="608695" y="694687"/>
                    <a:pt x="602065" y="698500"/>
                    <a:pt x="594894" y="698500"/>
                  </a:cubicBezTo>
                  <a:lnTo>
                    <a:pt x="211658" y="698500"/>
                  </a:lnTo>
                  <a:cubicBezTo>
                    <a:pt x="204487" y="698500"/>
                    <a:pt x="197857" y="694687"/>
                    <a:pt x="194251" y="688489"/>
                  </a:cubicBezTo>
                  <a:lnTo>
                    <a:pt x="2701" y="359261"/>
                  </a:lnTo>
                  <a:cubicBezTo>
                    <a:pt x="-900" y="353073"/>
                    <a:pt x="-900" y="345427"/>
                    <a:pt x="2701" y="339239"/>
                  </a:cubicBezTo>
                  <a:lnTo>
                    <a:pt x="194251" y="10011"/>
                  </a:lnTo>
                  <a:cubicBezTo>
                    <a:pt x="197857" y="3813"/>
                    <a:pt x="204487" y="0"/>
                    <a:pt x="211658" y="0"/>
                  </a:cubicBezTo>
                  <a:lnTo>
                    <a:pt x="594894" y="0"/>
                  </a:lnTo>
                  <a:cubicBezTo>
                    <a:pt x="602065" y="0"/>
                    <a:pt x="608695" y="3813"/>
                    <a:pt x="612301" y="10011"/>
                  </a:cubicBezTo>
                  <a:lnTo>
                    <a:pt x="803851" y="339239"/>
                  </a:lnTo>
                  <a:cubicBezTo>
                    <a:pt x="807452" y="345427"/>
                    <a:pt x="807452" y="353073"/>
                    <a:pt x="803851" y="3592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004543" y="4774785"/>
            <a:ext cx="10654206" cy="5512215"/>
            <a:chOff x="0" y="0"/>
            <a:chExt cx="1350086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940" y="0"/>
              <a:ext cx="1344206" cy="698500"/>
            </a:xfrm>
            <a:custGeom>
              <a:avLst/>
              <a:gdLst/>
              <a:ahLst/>
              <a:cxnLst/>
              <a:rect r="r" b="b" t="t" l="l"/>
              <a:pathLst>
                <a:path h="698500" w="1344206">
                  <a:moveTo>
                    <a:pt x="1341664" y="358671"/>
                  </a:moveTo>
                  <a:lnTo>
                    <a:pt x="1149427" y="689079"/>
                  </a:lnTo>
                  <a:cubicBezTo>
                    <a:pt x="1146034" y="694912"/>
                    <a:pt x="1139794" y="698500"/>
                    <a:pt x="1133046" y="698500"/>
                  </a:cubicBezTo>
                  <a:lnTo>
                    <a:pt x="211160" y="698500"/>
                  </a:lnTo>
                  <a:cubicBezTo>
                    <a:pt x="204411" y="698500"/>
                    <a:pt x="198172" y="694912"/>
                    <a:pt x="194779" y="689079"/>
                  </a:cubicBezTo>
                  <a:lnTo>
                    <a:pt x="2541" y="358671"/>
                  </a:lnTo>
                  <a:cubicBezTo>
                    <a:pt x="-847" y="352847"/>
                    <a:pt x="-847" y="345653"/>
                    <a:pt x="2541" y="339829"/>
                  </a:cubicBezTo>
                  <a:lnTo>
                    <a:pt x="194779" y="9421"/>
                  </a:lnTo>
                  <a:cubicBezTo>
                    <a:pt x="198172" y="3588"/>
                    <a:pt x="204411" y="0"/>
                    <a:pt x="211160" y="0"/>
                  </a:cubicBezTo>
                  <a:lnTo>
                    <a:pt x="1133046" y="0"/>
                  </a:lnTo>
                  <a:cubicBezTo>
                    <a:pt x="1139794" y="0"/>
                    <a:pt x="1146034" y="3588"/>
                    <a:pt x="1149427" y="9421"/>
                  </a:cubicBezTo>
                  <a:lnTo>
                    <a:pt x="1341664" y="339829"/>
                  </a:lnTo>
                  <a:cubicBezTo>
                    <a:pt x="1345053" y="345653"/>
                    <a:pt x="1345053" y="352847"/>
                    <a:pt x="1341664" y="358671"/>
                  </a:cubicBezTo>
                  <a:close/>
                </a:path>
              </a:pathLst>
            </a:custGeom>
            <a:blipFill>
              <a:blip r:embed="rId2"/>
              <a:stretch>
                <a:fillRect l="-29334" t="0" r="-2933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014042" y="5143500"/>
            <a:ext cx="886690" cy="762000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776" y="0"/>
              <a:ext cx="789248" cy="698500"/>
            </a:xfrm>
            <a:custGeom>
              <a:avLst/>
              <a:gdLst/>
              <a:ahLst/>
              <a:cxnLst/>
              <a:rect r="r" b="b" t="t" l="l"/>
              <a:pathLst>
                <a:path h="698500" w="789248">
                  <a:moveTo>
                    <a:pt x="779070" y="386984"/>
                  </a:moveTo>
                  <a:lnTo>
                    <a:pt x="619778" y="660766"/>
                  </a:lnTo>
                  <a:cubicBezTo>
                    <a:pt x="606186" y="684128"/>
                    <a:pt x="581196" y="698500"/>
                    <a:pt x="554168" y="698500"/>
                  </a:cubicBezTo>
                  <a:lnTo>
                    <a:pt x="235080" y="698500"/>
                  </a:lnTo>
                  <a:cubicBezTo>
                    <a:pt x="208052" y="698500"/>
                    <a:pt x="183062" y="684128"/>
                    <a:pt x="169470" y="660766"/>
                  </a:cubicBezTo>
                  <a:lnTo>
                    <a:pt x="10178" y="386984"/>
                  </a:lnTo>
                  <a:cubicBezTo>
                    <a:pt x="-3393" y="363658"/>
                    <a:pt x="-3393" y="334842"/>
                    <a:pt x="10178" y="311516"/>
                  </a:cubicBezTo>
                  <a:lnTo>
                    <a:pt x="169470" y="37734"/>
                  </a:lnTo>
                  <a:cubicBezTo>
                    <a:pt x="183062" y="14372"/>
                    <a:pt x="208052" y="0"/>
                    <a:pt x="235080" y="0"/>
                  </a:cubicBezTo>
                  <a:lnTo>
                    <a:pt x="554168" y="0"/>
                  </a:lnTo>
                  <a:cubicBezTo>
                    <a:pt x="581196" y="0"/>
                    <a:pt x="606186" y="14372"/>
                    <a:pt x="619778" y="37734"/>
                  </a:cubicBezTo>
                  <a:lnTo>
                    <a:pt x="779070" y="311516"/>
                  </a:lnTo>
                  <a:cubicBezTo>
                    <a:pt x="792641" y="334842"/>
                    <a:pt x="792641" y="363658"/>
                    <a:pt x="779070" y="386984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954162" y="2640330"/>
            <a:ext cx="8645275" cy="6568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 spc="-270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Can a R</a:t>
            </a:r>
            <a:r>
              <a:rPr lang="en-US" sz="3600" spc="-270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etrieval-Augmented Generation (RAG) system provide accurate, real-time, source-grounded procedural guidance to pilots?</a:t>
            </a:r>
          </a:p>
          <a:p>
            <a:pPr algn="l">
              <a:lnSpc>
                <a:spcPts val="3600"/>
              </a:lnSpc>
            </a:pP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Can RAG reduce manual search time for procedures?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How well does it interpret aviation terminology?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Does retrieval improve accuracy vs. standalone LLMs?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Can it integrate static manuals + dynamic weather data?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53462" y="1142361"/>
            <a:ext cx="5947271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Research Problem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325746" y="3698780"/>
            <a:ext cx="10026334" cy="8616381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124" y="0"/>
              <a:ext cx="806552" cy="698500"/>
            </a:xfrm>
            <a:custGeom>
              <a:avLst/>
              <a:gdLst/>
              <a:ahLst/>
              <a:cxnLst/>
              <a:rect r="r" b="b" t="t" l="l"/>
              <a:pathLst>
                <a:path h="698500" w="806552">
                  <a:moveTo>
                    <a:pt x="803851" y="359261"/>
                  </a:moveTo>
                  <a:lnTo>
                    <a:pt x="612301" y="688489"/>
                  </a:lnTo>
                  <a:cubicBezTo>
                    <a:pt x="608695" y="694687"/>
                    <a:pt x="602065" y="698500"/>
                    <a:pt x="594894" y="698500"/>
                  </a:cubicBezTo>
                  <a:lnTo>
                    <a:pt x="211658" y="698500"/>
                  </a:lnTo>
                  <a:cubicBezTo>
                    <a:pt x="204487" y="698500"/>
                    <a:pt x="197857" y="694687"/>
                    <a:pt x="194251" y="688489"/>
                  </a:cubicBezTo>
                  <a:lnTo>
                    <a:pt x="2701" y="359261"/>
                  </a:lnTo>
                  <a:cubicBezTo>
                    <a:pt x="-900" y="353073"/>
                    <a:pt x="-900" y="345427"/>
                    <a:pt x="2701" y="339239"/>
                  </a:cubicBezTo>
                  <a:lnTo>
                    <a:pt x="194251" y="10011"/>
                  </a:lnTo>
                  <a:cubicBezTo>
                    <a:pt x="197857" y="3813"/>
                    <a:pt x="204487" y="0"/>
                    <a:pt x="211658" y="0"/>
                  </a:cubicBezTo>
                  <a:lnTo>
                    <a:pt x="594894" y="0"/>
                  </a:lnTo>
                  <a:cubicBezTo>
                    <a:pt x="602065" y="0"/>
                    <a:pt x="608695" y="3813"/>
                    <a:pt x="612301" y="10011"/>
                  </a:cubicBezTo>
                  <a:lnTo>
                    <a:pt x="803851" y="339239"/>
                  </a:lnTo>
                  <a:cubicBezTo>
                    <a:pt x="807452" y="345427"/>
                    <a:pt x="807452" y="353073"/>
                    <a:pt x="803851" y="3592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004543" y="4774785"/>
            <a:ext cx="10654206" cy="5512215"/>
            <a:chOff x="0" y="0"/>
            <a:chExt cx="1350086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940" y="0"/>
              <a:ext cx="1344206" cy="698500"/>
            </a:xfrm>
            <a:custGeom>
              <a:avLst/>
              <a:gdLst/>
              <a:ahLst/>
              <a:cxnLst/>
              <a:rect r="r" b="b" t="t" l="l"/>
              <a:pathLst>
                <a:path h="698500" w="1344206">
                  <a:moveTo>
                    <a:pt x="1341664" y="358671"/>
                  </a:moveTo>
                  <a:lnTo>
                    <a:pt x="1149427" y="689079"/>
                  </a:lnTo>
                  <a:cubicBezTo>
                    <a:pt x="1146034" y="694912"/>
                    <a:pt x="1139794" y="698500"/>
                    <a:pt x="1133046" y="698500"/>
                  </a:cubicBezTo>
                  <a:lnTo>
                    <a:pt x="211160" y="698500"/>
                  </a:lnTo>
                  <a:cubicBezTo>
                    <a:pt x="204411" y="698500"/>
                    <a:pt x="198172" y="694912"/>
                    <a:pt x="194779" y="689079"/>
                  </a:cubicBezTo>
                  <a:lnTo>
                    <a:pt x="2541" y="358671"/>
                  </a:lnTo>
                  <a:cubicBezTo>
                    <a:pt x="-847" y="352847"/>
                    <a:pt x="-847" y="345653"/>
                    <a:pt x="2541" y="339829"/>
                  </a:cubicBezTo>
                  <a:lnTo>
                    <a:pt x="194779" y="9421"/>
                  </a:lnTo>
                  <a:cubicBezTo>
                    <a:pt x="198172" y="3588"/>
                    <a:pt x="204411" y="0"/>
                    <a:pt x="211160" y="0"/>
                  </a:cubicBezTo>
                  <a:lnTo>
                    <a:pt x="1133046" y="0"/>
                  </a:lnTo>
                  <a:cubicBezTo>
                    <a:pt x="1139794" y="0"/>
                    <a:pt x="1146034" y="3588"/>
                    <a:pt x="1149427" y="9421"/>
                  </a:cubicBezTo>
                  <a:lnTo>
                    <a:pt x="1341664" y="339829"/>
                  </a:lnTo>
                  <a:cubicBezTo>
                    <a:pt x="1345053" y="345653"/>
                    <a:pt x="1345053" y="352847"/>
                    <a:pt x="1341664" y="358671"/>
                  </a:cubicBezTo>
                  <a:close/>
                </a:path>
              </a:pathLst>
            </a:custGeom>
            <a:blipFill>
              <a:blip r:embed="rId2"/>
              <a:stretch>
                <a:fillRect l="-29334" t="0" r="-2933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014042" y="5143500"/>
            <a:ext cx="886690" cy="762000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776" y="0"/>
              <a:ext cx="789248" cy="698500"/>
            </a:xfrm>
            <a:custGeom>
              <a:avLst/>
              <a:gdLst/>
              <a:ahLst/>
              <a:cxnLst/>
              <a:rect r="r" b="b" t="t" l="l"/>
              <a:pathLst>
                <a:path h="698500" w="789248">
                  <a:moveTo>
                    <a:pt x="779070" y="386984"/>
                  </a:moveTo>
                  <a:lnTo>
                    <a:pt x="619778" y="660766"/>
                  </a:lnTo>
                  <a:cubicBezTo>
                    <a:pt x="606186" y="684128"/>
                    <a:pt x="581196" y="698500"/>
                    <a:pt x="554168" y="698500"/>
                  </a:cubicBezTo>
                  <a:lnTo>
                    <a:pt x="235080" y="698500"/>
                  </a:lnTo>
                  <a:cubicBezTo>
                    <a:pt x="208052" y="698500"/>
                    <a:pt x="183062" y="684128"/>
                    <a:pt x="169470" y="660766"/>
                  </a:cubicBezTo>
                  <a:lnTo>
                    <a:pt x="10178" y="386984"/>
                  </a:lnTo>
                  <a:cubicBezTo>
                    <a:pt x="-3393" y="363658"/>
                    <a:pt x="-3393" y="334842"/>
                    <a:pt x="10178" y="311516"/>
                  </a:cubicBezTo>
                  <a:lnTo>
                    <a:pt x="169470" y="37734"/>
                  </a:lnTo>
                  <a:cubicBezTo>
                    <a:pt x="183062" y="14372"/>
                    <a:pt x="208052" y="0"/>
                    <a:pt x="235080" y="0"/>
                  </a:cubicBezTo>
                  <a:lnTo>
                    <a:pt x="554168" y="0"/>
                  </a:lnTo>
                  <a:cubicBezTo>
                    <a:pt x="581196" y="0"/>
                    <a:pt x="606186" y="14372"/>
                    <a:pt x="619778" y="37734"/>
                  </a:cubicBezTo>
                  <a:lnTo>
                    <a:pt x="779070" y="311516"/>
                  </a:lnTo>
                  <a:cubicBezTo>
                    <a:pt x="792641" y="334842"/>
                    <a:pt x="792641" y="363658"/>
                    <a:pt x="779070" y="386984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144000" y="3021330"/>
            <a:ext cx="8645275" cy="428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 spc="-270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Primary Objectives</a:t>
            </a:r>
          </a:p>
          <a:p>
            <a:pPr algn="l">
              <a:lnSpc>
                <a:spcPts val="3600"/>
              </a:lnSpc>
            </a:pP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Build </a:t>
            </a: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an aviation-specific RAG pipeline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Retrieve verified content from FAA manuals &amp; FCOMs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Generate accurate, traceable responses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Provide a usable cockpit-friendly interface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53462" y="1142361"/>
            <a:ext cx="5947271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Research Objectives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325746" y="3698780"/>
            <a:ext cx="10026334" cy="8616381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124" y="0"/>
              <a:ext cx="806552" cy="698500"/>
            </a:xfrm>
            <a:custGeom>
              <a:avLst/>
              <a:gdLst/>
              <a:ahLst/>
              <a:cxnLst/>
              <a:rect r="r" b="b" t="t" l="l"/>
              <a:pathLst>
                <a:path h="698500" w="806552">
                  <a:moveTo>
                    <a:pt x="803851" y="359261"/>
                  </a:moveTo>
                  <a:lnTo>
                    <a:pt x="612301" y="688489"/>
                  </a:lnTo>
                  <a:cubicBezTo>
                    <a:pt x="608695" y="694687"/>
                    <a:pt x="602065" y="698500"/>
                    <a:pt x="594894" y="698500"/>
                  </a:cubicBezTo>
                  <a:lnTo>
                    <a:pt x="211658" y="698500"/>
                  </a:lnTo>
                  <a:cubicBezTo>
                    <a:pt x="204487" y="698500"/>
                    <a:pt x="197857" y="694687"/>
                    <a:pt x="194251" y="688489"/>
                  </a:cubicBezTo>
                  <a:lnTo>
                    <a:pt x="2701" y="359261"/>
                  </a:lnTo>
                  <a:cubicBezTo>
                    <a:pt x="-900" y="353073"/>
                    <a:pt x="-900" y="345427"/>
                    <a:pt x="2701" y="339239"/>
                  </a:cubicBezTo>
                  <a:lnTo>
                    <a:pt x="194251" y="10011"/>
                  </a:lnTo>
                  <a:cubicBezTo>
                    <a:pt x="197857" y="3813"/>
                    <a:pt x="204487" y="0"/>
                    <a:pt x="211658" y="0"/>
                  </a:cubicBezTo>
                  <a:lnTo>
                    <a:pt x="594894" y="0"/>
                  </a:lnTo>
                  <a:cubicBezTo>
                    <a:pt x="602065" y="0"/>
                    <a:pt x="608695" y="3813"/>
                    <a:pt x="612301" y="10011"/>
                  </a:cubicBezTo>
                  <a:lnTo>
                    <a:pt x="803851" y="339239"/>
                  </a:lnTo>
                  <a:cubicBezTo>
                    <a:pt x="807452" y="345427"/>
                    <a:pt x="807452" y="353073"/>
                    <a:pt x="803851" y="3592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004543" y="4774785"/>
            <a:ext cx="10654206" cy="5512215"/>
            <a:chOff x="0" y="0"/>
            <a:chExt cx="1350086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940" y="0"/>
              <a:ext cx="1344206" cy="698500"/>
            </a:xfrm>
            <a:custGeom>
              <a:avLst/>
              <a:gdLst/>
              <a:ahLst/>
              <a:cxnLst/>
              <a:rect r="r" b="b" t="t" l="l"/>
              <a:pathLst>
                <a:path h="698500" w="1344206">
                  <a:moveTo>
                    <a:pt x="1341664" y="358671"/>
                  </a:moveTo>
                  <a:lnTo>
                    <a:pt x="1149427" y="689079"/>
                  </a:lnTo>
                  <a:cubicBezTo>
                    <a:pt x="1146034" y="694912"/>
                    <a:pt x="1139794" y="698500"/>
                    <a:pt x="1133046" y="698500"/>
                  </a:cubicBezTo>
                  <a:lnTo>
                    <a:pt x="211160" y="698500"/>
                  </a:lnTo>
                  <a:cubicBezTo>
                    <a:pt x="204411" y="698500"/>
                    <a:pt x="198172" y="694912"/>
                    <a:pt x="194779" y="689079"/>
                  </a:cubicBezTo>
                  <a:lnTo>
                    <a:pt x="2541" y="358671"/>
                  </a:lnTo>
                  <a:cubicBezTo>
                    <a:pt x="-847" y="352847"/>
                    <a:pt x="-847" y="345653"/>
                    <a:pt x="2541" y="339829"/>
                  </a:cubicBezTo>
                  <a:lnTo>
                    <a:pt x="194779" y="9421"/>
                  </a:lnTo>
                  <a:cubicBezTo>
                    <a:pt x="198172" y="3588"/>
                    <a:pt x="204411" y="0"/>
                    <a:pt x="211160" y="0"/>
                  </a:cubicBezTo>
                  <a:lnTo>
                    <a:pt x="1133046" y="0"/>
                  </a:lnTo>
                  <a:cubicBezTo>
                    <a:pt x="1139794" y="0"/>
                    <a:pt x="1146034" y="3588"/>
                    <a:pt x="1149427" y="9421"/>
                  </a:cubicBezTo>
                  <a:lnTo>
                    <a:pt x="1341664" y="339829"/>
                  </a:lnTo>
                  <a:cubicBezTo>
                    <a:pt x="1345053" y="345653"/>
                    <a:pt x="1345053" y="352847"/>
                    <a:pt x="1341664" y="358671"/>
                  </a:cubicBezTo>
                  <a:close/>
                </a:path>
              </a:pathLst>
            </a:custGeom>
            <a:blipFill>
              <a:blip r:embed="rId2"/>
              <a:stretch>
                <a:fillRect l="-29334" t="0" r="-2933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014042" y="5143500"/>
            <a:ext cx="886690" cy="762000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776" y="0"/>
              <a:ext cx="789248" cy="698500"/>
            </a:xfrm>
            <a:custGeom>
              <a:avLst/>
              <a:gdLst/>
              <a:ahLst/>
              <a:cxnLst/>
              <a:rect r="r" b="b" t="t" l="l"/>
              <a:pathLst>
                <a:path h="698500" w="789248">
                  <a:moveTo>
                    <a:pt x="779070" y="386984"/>
                  </a:moveTo>
                  <a:lnTo>
                    <a:pt x="619778" y="660766"/>
                  </a:lnTo>
                  <a:cubicBezTo>
                    <a:pt x="606186" y="684128"/>
                    <a:pt x="581196" y="698500"/>
                    <a:pt x="554168" y="698500"/>
                  </a:cubicBezTo>
                  <a:lnTo>
                    <a:pt x="235080" y="698500"/>
                  </a:lnTo>
                  <a:cubicBezTo>
                    <a:pt x="208052" y="698500"/>
                    <a:pt x="183062" y="684128"/>
                    <a:pt x="169470" y="660766"/>
                  </a:cubicBezTo>
                  <a:lnTo>
                    <a:pt x="10178" y="386984"/>
                  </a:lnTo>
                  <a:cubicBezTo>
                    <a:pt x="-3393" y="363658"/>
                    <a:pt x="-3393" y="334842"/>
                    <a:pt x="10178" y="311516"/>
                  </a:cubicBezTo>
                  <a:lnTo>
                    <a:pt x="169470" y="37734"/>
                  </a:lnTo>
                  <a:cubicBezTo>
                    <a:pt x="183062" y="14372"/>
                    <a:pt x="208052" y="0"/>
                    <a:pt x="235080" y="0"/>
                  </a:cubicBezTo>
                  <a:lnTo>
                    <a:pt x="554168" y="0"/>
                  </a:lnTo>
                  <a:cubicBezTo>
                    <a:pt x="581196" y="0"/>
                    <a:pt x="606186" y="14372"/>
                    <a:pt x="619778" y="37734"/>
                  </a:cubicBezTo>
                  <a:lnTo>
                    <a:pt x="779070" y="311516"/>
                  </a:lnTo>
                  <a:cubicBezTo>
                    <a:pt x="792641" y="334842"/>
                    <a:pt x="792641" y="363658"/>
                    <a:pt x="779070" y="386984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144000" y="3364230"/>
            <a:ext cx="8645275" cy="3596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 spc="-270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Secondary Objectives</a:t>
            </a:r>
          </a:p>
          <a:p>
            <a:pPr algn="l">
              <a:lnSpc>
                <a:spcPts val="3600"/>
              </a:lnSpc>
            </a:pP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</a:t>
            </a: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ntegrate METAR weather decoding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Compare RAG vs BM25 baselines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Evaluate model accuracy using F1 &amp; ROUGE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Enable basic voice interaction using Whisper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53462" y="1142361"/>
            <a:ext cx="5947271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Research Objectives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325746" y="3698780"/>
            <a:ext cx="10026334" cy="8616381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124" y="0"/>
              <a:ext cx="806552" cy="698500"/>
            </a:xfrm>
            <a:custGeom>
              <a:avLst/>
              <a:gdLst/>
              <a:ahLst/>
              <a:cxnLst/>
              <a:rect r="r" b="b" t="t" l="l"/>
              <a:pathLst>
                <a:path h="698500" w="806552">
                  <a:moveTo>
                    <a:pt x="803851" y="359261"/>
                  </a:moveTo>
                  <a:lnTo>
                    <a:pt x="612301" y="688489"/>
                  </a:lnTo>
                  <a:cubicBezTo>
                    <a:pt x="608695" y="694687"/>
                    <a:pt x="602065" y="698500"/>
                    <a:pt x="594894" y="698500"/>
                  </a:cubicBezTo>
                  <a:lnTo>
                    <a:pt x="211658" y="698500"/>
                  </a:lnTo>
                  <a:cubicBezTo>
                    <a:pt x="204487" y="698500"/>
                    <a:pt x="197857" y="694687"/>
                    <a:pt x="194251" y="688489"/>
                  </a:cubicBezTo>
                  <a:lnTo>
                    <a:pt x="2701" y="359261"/>
                  </a:lnTo>
                  <a:cubicBezTo>
                    <a:pt x="-900" y="353073"/>
                    <a:pt x="-900" y="345427"/>
                    <a:pt x="2701" y="339239"/>
                  </a:cubicBezTo>
                  <a:lnTo>
                    <a:pt x="194251" y="10011"/>
                  </a:lnTo>
                  <a:cubicBezTo>
                    <a:pt x="197857" y="3813"/>
                    <a:pt x="204487" y="0"/>
                    <a:pt x="211658" y="0"/>
                  </a:cubicBezTo>
                  <a:lnTo>
                    <a:pt x="594894" y="0"/>
                  </a:lnTo>
                  <a:cubicBezTo>
                    <a:pt x="602065" y="0"/>
                    <a:pt x="608695" y="3813"/>
                    <a:pt x="612301" y="10011"/>
                  </a:cubicBezTo>
                  <a:lnTo>
                    <a:pt x="803851" y="339239"/>
                  </a:lnTo>
                  <a:cubicBezTo>
                    <a:pt x="807452" y="345427"/>
                    <a:pt x="807452" y="353073"/>
                    <a:pt x="803851" y="3592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004543" y="4774785"/>
            <a:ext cx="10654206" cy="5512215"/>
            <a:chOff x="0" y="0"/>
            <a:chExt cx="1350086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940" y="0"/>
              <a:ext cx="1344206" cy="698500"/>
            </a:xfrm>
            <a:custGeom>
              <a:avLst/>
              <a:gdLst/>
              <a:ahLst/>
              <a:cxnLst/>
              <a:rect r="r" b="b" t="t" l="l"/>
              <a:pathLst>
                <a:path h="698500" w="1344206">
                  <a:moveTo>
                    <a:pt x="1341664" y="358671"/>
                  </a:moveTo>
                  <a:lnTo>
                    <a:pt x="1149427" y="689079"/>
                  </a:lnTo>
                  <a:cubicBezTo>
                    <a:pt x="1146034" y="694912"/>
                    <a:pt x="1139794" y="698500"/>
                    <a:pt x="1133046" y="698500"/>
                  </a:cubicBezTo>
                  <a:lnTo>
                    <a:pt x="211160" y="698500"/>
                  </a:lnTo>
                  <a:cubicBezTo>
                    <a:pt x="204411" y="698500"/>
                    <a:pt x="198172" y="694912"/>
                    <a:pt x="194779" y="689079"/>
                  </a:cubicBezTo>
                  <a:lnTo>
                    <a:pt x="2541" y="358671"/>
                  </a:lnTo>
                  <a:cubicBezTo>
                    <a:pt x="-847" y="352847"/>
                    <a:pt x="-847" y="345653"/>
                    <a:pt x="2541" y="339829"/>
                  </a:cubicBezTo>
                  <a:lnTo>
                    <a:pt x="194779" y="9421"/>
                  </a:lnTo>
                  <a:cubicBezTo>
                    <a:pt x="198172" y="3588"/>
                    <a:pt x="204411" y="0"/>
                    <a:pt x="211160" y="0"/>
                  </a:cubicBezTo>
                  <a:lnTo>
                    <a:pt x="1133046" y="0"/>
                  </a:lnTo>
                  <a:cubicBezTo>
                    <a:pt x="1139794" y="0"/>
                    <a:pt x="1146034" y="3588"/>
                    <a:pt x="1149427" y="9421"/>
                  </a:cubicBezTo>
                  <a:lnTo>
                    <a:pt x="1341664" y="339829"/>
                  </a:lnTo>
                  <a:cubicBezTo>
                    <a:pt x="1345053" y="345653"/>
                    <a:pt x="1345053" y="352847"/>
                    <a:pt x="1341664" y="358671"/>
                  </a:cubicBezTo>
                  <a:close/>
                </a:path>
              </a:pathLst>
            </a:custGeom>
            <a:blipFill>
              <a:blip r:embed="rId2"/>
              <a:stretch>
                <a:fillRect l="-29334" t="0" r="-2933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014042" y="5143500"/>
            <a:ext cx="886690" cy="762000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776" y="0"/>
              <a:ext cx="789248" cy="698500"/>
            </a:xfrm>
            <a:custGeom>
              <a:avLst/>
              <a:gdLst/>
              <a:ahLst/>
              <a:cxnLst/>
              <a:rect r="r" b="b" t="t" l="l"/>
              <a:pathLst>
                <a:path h="698500" w="789248">
                  <a:moveTo>
                    <a:pt x="779070" y="386984"/>
                  </a:moveTo>
                  <a:lnTo>
                    <a:pt x="619778" y="660766"/>
                  </a:lnTo>
                  <a:cubicBezTo>
                    <a:pt x="606186" y="684128"/>
                    <a:pt x="581196" y="698500"/>
                    <a:pt x="554168" y="698500"/>
                  </a:cubicBezTo>
                  <a:lnTo>
                    <a:pt x="235080" y="698500"/>
                  </a:lnTo>
                  <a:cubicBezTo>
                    <a:pt x="208052" y="698500"/>
                    <a:pt x="183062" y="684128"/>
                    <a:pt x="169470" y="660766"/>
                  </a:cubicBezTo>
                  <a:lnTo>
                    <a:pt x="10178" y="386984"/>
                  </a:lnTo>
                  <a:cubicBezTo>
                    <a:pt x="-3393" y="363658"/>
                    <a:pt x="-3393" y="334842"/>
                    <a:pt x="10178" y="311516"/>
                  </a:cubicBezTo>
                  <a:lnTo>
                    <a:pt x="169470" y="37734"/>
                  </a:lnTo>
                  <a:cubicBezTo>
                    <a:pt x="183062" y="14372"/>
                    <a:pt x="208052" y="0"/>
                    <a:pt x="235080" y="0"/>
                  </a:cubicBezTo>
                  <a:lnTo>
                    <a:pt x="554168" y="0"/>
                  </a:lnTo>
                  <a:cubicBezTo>
                    <a:pt x="581196" y="0"/>
                    <a:pt x="606186" y="14372"/>
                    <a:pt x="619778" y="37734"/>
                  </a:cubicBezTo>
                  <a:lnTo>
                    <a:pt x="779070" y="311516"/>
                  </a:lnTo>
                  <a:cubicBezTo>
                    <a:pt x="792641" y="334842"/>
                    <a:pt x="792641" y="363658"/>
                    <a:pt x="779070" y="386984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065717" y="1628775"/>
            <a:ext cx="10012062" cy="865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50"/>
              </a:lnSpc>
            </a:pPr>
            <a:r>
              <a:rPr lang="en-US" sz="3500" spc="-12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1. Retrieval-Augme</a:t>
            </a:r>
            <a:r>
              <a:rPr lang="en-US" sz="3500" spc="-12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nted Generation </a:t>
            </a:r>
          </a:p>
          <a:p>
            <a:pPr algn="l"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-12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Shows retrieval improves factual accuracy</a:t>
            </a:r>
          </a:p>
          <a:p>
            <a:pPr algn="l"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-12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Reduces hallucination</a:t>
            </a:r>
          </a:p>
          <a:p>
            <a:pPr algn="l"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-12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Ideal for domains needing grounded answers</a:t>
            </a:r>
          </a:p>
          <a:p>
            <a:pPr algn="l">
              <a:lnSpc>
                <a:spcPts val="5250"/>
              </a:lnSpc>
            </a:pPr>
            <a:r>
              <a:rPr lang="en-US" sz="3500" spc="-12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 Human Factors in Aviation</a:t>
            </a:r>
          </a:p>
          <a:p>
            <a:pPr algn="l"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-12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must reduce cognitive load, not add to it</a:t>
            </a:r>
          </a:p>
          <a:p>
            <a:pPr algn="l"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-12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Trust and usability are key</a:t>
            </a:r>
          </a:p>
          <a:p>
            <a:pPr algn="l">
              <a:lnSpc>
                <a:spcPts val="5250"/>
              </a:lnSpc>
            </a:pPr>
            <a:r>
              <a:rPr lang="en-US" sz="3500" spc="-12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 Voice Interfaces in Noisy Environments </a:t>
            </a:r>
          </a:p>
          <a:p>
            <a:pPr algn="just"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-12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Highlights challenges of cockpit noise</a:t>
            </a:r>
          </a:p>
          <a:p>
            <a:pPr algn="just"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-12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Motivates robust ASR </a:t>
            </a:r>
          </a:p>
          <a:p>
            <a:pPr algn="just">
              <a:lnSpc>
                <a:spcPts val="5250"/>
              </a:lnSpc>
            </a:pPr>
            <a:r>
              <a:rPr lang="en-US" b="true" sz="3500" spc="-129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Gap Identified:</a:t>
            </a:r>
          </a:p>
          <a:p>
            <a:pPr algn="just">
              <a:lnSpc>
                <a:spcPts val="5250"/>
              </a:lnSpc>
            </a:pPr>
            <a:r>
              <a:rPr lang="en-US" sz="3500" spc="-129">
                <a:solidFill>
                  <a:srgbClr val="F9F9F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aviation-specific RAG system exists to provide real-time procedural support.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10116" y="1000125"/>
            <a:ext cx="5947271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Literature Review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325746" y="3698780"/>
            <a:ext cx="10026334" cy="8616381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124" y="0"/>
              <a:ext cx="806552" cy="698500"/>
            </a:xfrm>
            <a:custGeom>
              <a:avLst/>
              <a:gdLst/>
              <a:ahLst/>
              <a:cxnLst/>
              <a:rect r="r" b="b" t="t" l="l"/>
              <a:pathLst>
                <a:path h="698500" w="806552">
                  <a:moveTo>
                    <a:pt x="803851" y="359261"/>
                  </a:moveTo>
                  <a:lnTo>
                    <a:pt x="612301" y="688489"/>
                  </a:lnTo>
                  <a:cubicBezTo>
                    <a:pt x="608695" y="694687"/>
                    <a:pt x="602065" y="698500"/>
                    <a:pt x="594894" y="698500"/>
                  </a:cubicBezTo>
                  <a:lnTo>
                    <a:pt x="211658" y="698500"/>
                  </a:lnTo>
                  <a:cubicBezTo>
                    <a:pt x="204487" y="698500"/>
                    <a:pt x="197857" y="694687"/>
                    <a:pt x="194251" y="688489"/>
                  </a:cubicBezTo>
                  <a:lnTo>
                    <a:pt x="2701" y="359261"/>
                  </a:lnTo>
                  <a:cubicBezTo>
                    <a:pt x="-900" y="353073"/>
                    <a:pt x="-900" y="345427"/>
                    <a:pt x="2701" y="339239"/>
                  </a:cubicBezTo>
                  <a:lnTo>
                    <a:pt x="194251" y="10011"/>
                  </a:lnTo>
                  <a:cubicBezTo>
                    <a:pt x="197857" y="3813"/>
                    <a:pt x="204487" y="0"/>
                    <a:pt x="211658" y="0"/>
                  </a:cubicBezTo>
                  <a:lnTo>
                    <a:pt x="594894" y="0"/>
                  </a:lnTo>
                  <a:cubicBezTo>
                    <a:pt x="602065" y="0"/>
                    <a:pt x="608695" y="3813"/>
                    <a:pt x="612301" y="10011"/>
                  </a:cubicBezTo>
                  <a:lnTo>
                    <a:pt x="803851" y="339239"/>
                  </a:lnTo>
                  <a:cubicBezTo>
                    <a:pt x="807452" y="345427"/>
                    <a:pt x="807452" y="353073"/>
                    <a:pt x="803851" y="3592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004543" y="4774785"/>
            <a:ext cx="10654206" cy="5512215"/>
            <a:chOff x="0" y="0"/>
            <a:chExt cx="1350086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940" y="0"/>
              <a:ext cx="1344206" cy="698500"/>
            </a:xfrm>
            <a:custGeom>
              <a:avLst/>
              <a:gdLst/>
              <a:ahLst/>
              <a:cxnLst/>
              <a:rect r="r" b="b" t="t" l="l"/>
              <a:pathLst>
                <a:path h="698500" w="1344206">
                  <a:moveTo>
                    <a:pt x="1341664" y="358671"/>
                  </a:moveTo>
                  <a:lnTo>
                    <a:pt x="1149427" y="689079"/>
                  </a:lnTo>
                  <a:cubicBezTo>
                    <a:pt x="1146034" y="694912"/>
                    <a:pt x="1139794" y="698500"/>
                    <a:pt x="1133046" y="698500"/>
                  </a:cubicBezTo>
                  <a:lnTo>
                    <a:pt x="211160" y="698500"/>
                  </a:lnTo>
                  <a:cubicBezTo>
                    <a:pt x="204411" y="698500"/>
                    <a:pt x="198172" y="694912"/>
                    <a:pt x="194779" y="689079"/>
                  </a:cubicBezTo>
                  <a:lnTo>
                    <a:pt x="2541" y="358671"/>
                  </a:lnTo>
                  <a:cubicBezTo>
                    <a:pt x="-847" y="352847"/>
                    <a:pt x="-847" y="345653"/>
                    <a:pt x="2541" y="339829"/>
                  </a:cubicBezTo>
                  <a:lnTo>
                    <a:pt x="194779" y="9421"/>
                  </a:lnTo>
                  <a:cubicBezTo>
                    <a:pt x="198172" y="3588"/>
                    <a:pt x="204411" y="0"/>
                    <a:pt x="211160" y="0"/>
                  </a:cubicBezTo>
                  <a:lnTo>
                    <a:pt x="1133046" y="0"/>
                  </a:lnTo>
                  <a:cubicBezTo>
                    <a:pt x="1139794" y="0"/>
                    <a:pt x="1146034" y="3588"/>
                    <a:pt x="1149427" y="9421"/>
                  </a:cubicBezTo>
                  <a:lnTo>
                    <a:pt x="1341664" y="339829"/>
                  </a:lnTo>
                  <a:cubicBezTo>
                    <a:pt x="1345053" y="345653"/>
                    <a:pt x="1345053" y="352847"/>
                    <a:pt x="1341664" y="358671"/>
                  </a:cubicBezTo>
                  <a:close/>
                </a:path>
              </a:pathLst>
            </a:custGeom>
            <a:blipFill>
              <a:blip r:embed="rId2"/>
              <a:stretch>
                <a:fillRect l="-29334" t="0" r="-2933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014042" y="5143500"/>
            <a:ext cx="886690" cy="762000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776" y="0"/>
              <a:ext cx="789248" cy="698500"/>
            </a:xfrm>
            <a:custGeom>
              <a:avLst/>
              <a:gdLst/>
              <a:ahLst/>
              <a:cxnLst/>
              <a:rect r="r" b="b" t="t" l="l"/>
              <a:pathLst>
                <a:path h="698500" w="789248">
                  <a:moveTo>
                    <a:pt x="779070" y="386984"/>
                  </a:moveTo>
                  <a:lnTo>
                    <a:pt x="619778" y="660766"/>
                  </a:lnTo>
                  <a:cubicBezTo>
                    <a:pt x="606186" y="684128"/>
                    <a:pt x="581196" y="698500"/>
                    <a:pt x="554168" y="698500"/>
                  </a:cubicBezTo>
                  <a:lnTo>
                    <a:pt x="235080" y="698500"/>
                  </a:lnTo>
                  <a:cubicBezTo>
                    <a:pt x="208052" y="698500"/>
                    <a:pt x="183062" y="684128"/>
                    <a:pt x="169470" y="660766"/>
                  </a:cubicBezTo>
                  <a:lnTo>
                    <a:pt x="10178" y="386984"/>
                  </a:lnTo>
                  <a:cubicBezTo>
                    <a:pt x="-3393" y="363658"/>
                    <a:pt x="-3393" y="334842"/>
                    <a:pt x="10178" y="311516"/>
                  </a:cubicBezTo>
                  <a:lnTo>
                    <a:pt x="169470" y="37734"/>
                  </a:lnTo>
                  <a:cubicBezTo>
                    <a:pt x="183062" y="14372"/>
                    <a:pt x="208052" y="0"/>
                    <a:pt x="235080" y="0"/>
                  </a:cubicBezTo>
                  <a:lnTo>
                    <a:pt x="554168" y="0"/>
                  </a:lnTo>
                  <a:cubicBezTo>
                    <a:pt x="581196" y="0"/>
                    <a:pt x="606186" y="14372"/>
                    <a:pt x="619778" y="37734"/>
                  </a:cubicBezTo>
                  <a:lnTo>
                    <a:pt x="779070" y="311516"/>
                  </a:lnTo>
                  <a:cubicBezTo>
                    <a:pt x="792641" y="334842"/>
                    <a:pt x="792641" y="363658"/>
                    <a:pt x="779070" y="386984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144000" y="2716530"/>
            <a:ext cx="8645275" cy="548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</a:t>
            </a: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AA Airplane Flying Handbook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FAA-H-8083-25C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Boeing 737 FCOM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Boeing QRH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A320 MMEL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Ryanair 737 FCOM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Live METAR feeds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Aviation glossaries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63682" y="1422655"/>
            <a:ext cx="5947271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 Sources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325746" y="3698780"/>
            <a:ext cx="10026334" cy="8616381"/>
            <a:chOff x="0" y="0"/>
            <a:chExt cx="812800" cy="6985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124" y="0"/>
              <a:ext cx="806552" cy="698500"/>
            </a:xfrm>
            <a:custGeom>
              <a:avLst/>
              <a:gdLst/>
              <a:ahLst/>
              <a:cxnLst/>
              <a:rect r="r" b="b" t="t" l="l"/>
              <a:pathLst>
                <a:path h="698500" w="806552">
                  <a:moveTo>
                    <a:pt x="803851" y="359261"/>
                  </a:moveTo>
                  <a:lnTo>
                    <a:pt x="612301" y="688489"/>
                  </a:lnTo>
                  <a:cubicBezTo>
                    <a:pt x="608695" y="694687"/>
                    <a:pt x="602065" y="698500"/>
                    <a:pt x="594894" y="698500"/>
                  </a:cubicBezTo>
                  <a:lnTo>
                    <a:pt x="211658" y="698500"/>
                  </a:lnTo>
                  <a:cubicBezTo>
                    <a:pt x="204487" y="698500"/>
                    <a:pt x="197857" y="694687"/>
                    <a:pt x="194251" y="688489"/>
                  </a:cubicBezTo>
                  <a:lnTo>
                    <a:pt x="2701" y="359261"/>
                  </a:lnTo>
                  <a:cubicBezTo>
                    <a:pt x="-900" y="353073"/>
                    <a:pt x="-900" y="345427"/>
                    <a:pt x="2701" y="339239"/>
                  </a:cubicBezTo>
                  <a:lnTo>
                    <a:pt x="194251" y="10011"/>
                  </a:lnTo>
                  <a:cubicBezTo>
                    <a:pt x="197857" y="3813"/>
                    <a:pt x="204487" y="0"/>
                    <a:pt x="211658" y="0"/>
                  </a:cubicBezTo>
                  <a:lnTo>
                    <a:pt x="594894" y="0"/>
                  </a:lnTo>
                  <a:cubicBezTo>
                    <a:pt x="602065" y="0"/>
                    <a:pt x="608695" y="3813"/>
                    <a:pt x="612301" y="10011"/>
                  </a:cubicBezTo>
                  <a:lnTo>
                    <a:pt x="803851" y="339239"/>
                  </a:lnTo>
                  <a:cubicBezTo>
                    <a:pt x="807452" y="345427"/>
                    <a:pt x="807452" y="353073"/>
                    <a:pt x="803851" y="35926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004543" y="4774785"/>
            <a:ext cx="10654206" cy="5512215"/>
            <a:chOff x="0" y="0"/>
            <a:chExt cx="1350086" cy="698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2940" y="0"/>
              <a:ext cx="1344206" cy="698500"/>
            </a:xfrm>
            <a:custGeom>
              <a:avLst/>
              <a:gdLst/>
              <a:ahLst/>
              <a:cxnLst/>
              <a:rect r="r" b="b" t="t" l="l"/>
              <a:pathLst>
                <a:path h="698500" w="1344206">
                  <a:moveTo>
                    <a:pt x="1341664" y="358671"/>
                  </a:moveTo>
                  <a:lnTo>
                    <a:pt x="1149427" y="689079"/>
                  </a:lnTo>
                  <a:cubicBezTo>
                    <a:pt x="1146034" y="694912"/>
                    <a:pt x="1139794" y="698500"/>
                    <a:pt x="1133046" y="698500"/>
                  </a:cubicBezTo>
                  <a:lnTo>
                    <a:pt x="211160" y="698500"/>
                  </a:lnTo>
                  <a:cubicBezTo>
                    <a:pt x="204411" y="698500"/>
                    <a:pt x="198172" y="694912"/>
                    <a:pt x="194779" y="689079"/>
                  </a:cubicBezTo>
                  <a:lnTo>
                    <a:pt x="2541" y="358671"/>
                  </a:lnTo>
                  <a:cubicBezTo>
                    <a:pt x="-847" y="352847"/>
                    <a:pt x="-847" y="345653"/>
                    <a:pt x="2541" y="339829"/>
                  </a:cubicBezTo>
                  <a:lnTo>
                    <a:pt x="194779" y="9421"/>
                  </a:lnTo>
                  <a:cubicBezTo>
                    <a:pt x="198172" y="3588"/>
                    <a:pt x="204411" y="0"/>
                    <a:pt x="211160" y="0"/>
                  </a:cubicBezTo>
                  <a:lnTo>
                    <a:pt x="1133046" y="0"/>
                  </a:lnTo>
                  <a:cubicBezTo>
                    <a:pt x="1139794" y="0"/>
                    <a:pt x="1146034" y="3588"/>
                    <a:pt x="1149427" y="9421"/>
                  </a:cubicBezTo>
                  <a:lnTo>
                    <a:pt x="1341664" y="339829"/>
                  </a:lnTo>
                  <a:cubicBezTo>
                    <a:pt x="1345053" y="345653"/>
                    <a:pt x="1345053" y="352847"/>
                    <a:pt x="1341664" y="358671"/>
                  </a:cubicBezTo>
                  <a:close/>
                </a:path>
              </a:pathLst>
            </a:custGeom>
            <a:blipFill>
              <a:blip r:embed="rId2"/>
              <a:stretch>
                <a:fillRect l="-29334" t="0" r="-2933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014042" y="5143500"/>
            <a:ext cx="886690" cy="762000"/>
            <a:chOff x="0" y="0"/>
            <a:chExt cx="812800" cy="698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1776" y="0"/>
              <a:ext cx="789248" cy="698500"/>
            </a:xfrm>
            <a:custGeom>
              <a:avLst/>
              <a:gdLst/>
              <a:ahLst/>
              <a:cxnLst/>
              <a:rect r="r" b="b" t="t" l="l"/>
              <a:pathLst>
                <a:path h="698500" w="789248">
                  <a:moveTo>
                    <a:pt x="779070" y="386984"/>
                  </a:moveTo>
                  <a:lnTo>
                    <a:pt x="619778" y="660766"/>
                  </a:lnTo>
                  <a:cubicBezTo>
                    <a:pt x="606186" y="684128"/>
                    <a:pt x="581196" y="698500"/>
                    <a:pt x="554168" y="698500"/>
                  </a:cubicBezTo>
                  <a:lnTo>
                    <a:pt x="235080" y="698500"/>
                  </a:lnTo>
                  <a:cubicBezTo>
                    <a:pt x="208052" y="698500"/>
                    <a:pt x="183062" y="684128"/>
                    <a:pt x="169470" y="660766"/>
                  </a:cubicBezTo>
                  <a:lnTo>
                    <a:pt x="10178" y="386984"/>
                  </a:lnTo>
                  <a:cubicBezTo>
                    <a:pt x="-3393" y="363658"/>
                    <a:pt x="-3393" y="334842"/>
                    <a:pt x="10178" y="311516"/>
                  </a:cubicBezTo>
                  <a:lnTo>
                    <a:pt x="169470" y="37734"/>
                  </a:lnTo>
                  <a:cubicBezTo>
                    <a:pt x="183062" y="14372"/>
                    <a:pt x="208052" y="0"/>
                    <a:pt x="235080" y="0"/>
                  </a:cubicBezTo>
                  <a:lnTo>
                    <a:pt x="554168" y="0"/>
                  </a:lnTo>
                  <a:cubicBezTo>
                    <a:pt x="581196" y="0"/>
                    <a:pt x="606186" y="14372"/>
                    <a:pt x="619778" y="37734"/>
                  </a:cubicBezTo>
                  <a:lnTo>
                    <a:pt x="779070" y="311516"/>
                  </a:lnTo>
                  <a:cubicBezTo>
                    <a:pt x="792641" y="334842"/>
                    <a:pt x="792641" y="363658"/>
                    <a:pt x="779070" y="386984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solidFill>
                <a:srgbClr val="F9F9F9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144000" y="3364230"/>
            <a:ext cx="8645275" cy="342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Py</a:t>
            </a: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thon, LangChain, FAISS, MPNet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Sentence-transformers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Whisper for transcription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Streamlit UI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 spc="-270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Pandas, Numpy, PyPDF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40324" y="1594799"/>
            <a:ext cx="5947271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Tools &amp; Libraries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91520">
                <a:alpha val="100000"/>
              </a:srgbClr>
            </a:gs>
            <a:gs pos="100000">
              <a:srgbClr val="05224E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25017" y="-5875504"/>
            <a:ext cx="8725967" cy="7498878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590" y="0"/>
              <a:ext cx="805620" cy="698500"/>
            </a:xfrm>
            <a:custGeom>
              <a:avLst/>
              <a:gdLst/>
              <a:ahLst/>
              <a:cxnLst/>
              <a:rect r="r" b="b" t="t" l="l"/>
              <a:pathLst>
                <a:path h="698500" w="805620">
                  <a:moveTo>
                    <a:pt x="802517" y="360753"/>
                  </a:moveTo>
                  <a:lnTo>
                    <a:pt x="612703" y="686997"/>
                  </a:lnTo>
                  <a:cubicBezTo>
                    <a:pt x="608559" y="694119"/>
                    <a:pt x="600941" y="698500"/>
                    <a:pt x="592702" y="698500"/>
                  </a:cubicBezTo>
                  <a:lnTo>
                    <a:pt x="212918" y="698500"/>
                  </a:lnTo>
                  <a:cubicBezTo>
                    <a:pt x="204679" y="698500"/>
                    <a:pt x="197061" y="694119"/>
                    <a:pt x="192917" y="686997"/>
                  </a:cubicBezTo>
                  <a:lnTo>
                    <a:pt x="3103" y="360753"/>
                  </a:lnTo>
                  <a:cubicBezTo>
                    <a:pt x="-1034" y="353642"/>
                    <a:pt x="-1034" y="344858"/>
                    <a:pt x="3103" y="337747"/>
                  </a:cubicBezTo>
                  <a:lnTo>
                    <a:pt x="192917" y="11503"/>
                  </a:lnTo>
                  <a:cubicBezTo>
                    <a:pt x="197061" y="4381"/>
                    <a:pt x="204679" y="0"/>
                    <a:pt x="212918" y="0"/>
                  </a:cubicBezTo>
                  <a:lnTo>
                    <a:pt x="592702" y="0"/>
                  </a:lnTo>
                  <a:cubicBezTo>
                    <a:pt x="600941" y="0"/>
                    <a:pt x="608559" y="4381"/>
                    <a:pt x="612703" y="11503"/>
                  </a:cubicBezTo>
                  <a:lnTo>
                    <a:pt x="802517" y="337747"/>
                  </a:lnTo>
                  <a:cubicBezTo>
                    <a:pt x="806654" y="344858"/>
                    <a:pt x="806654" y="353642"/>
                    <a:pt x="802517" y="360753"/>
                  </a:cubicBezTo>
                  <a:close/>
                </a:path>
              </a:pathLst>
            </a:custGeom>
            <a:solidFill>
              <a:srgbClr val="091520"/>
            </a:solidFill>
            <a:ln w="19050" cap="sq">
              <a:gradFill>
                <a:gsLst>
                  <a:gs pos="0">
                    <a:srgbClr val="00CEE1">
                      <a:alpha val="100000"/>
                    </a:srgbClr>
                  </a:gs>
                  <a:gs pos="100000">
                    <a:srgbClr val="006EA4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710788" y="3395128"/>
            <a:ext cx="13333906" cy="4945404"/>
          </a:xfrm>
          <a:custGeom>
            <a:avLst/>
            <a:gdLst/>
            <a:ahLst/>
            <a:cxnLst/>
            <a:rect r="r" b="b" t="t" l="l"/>
            <a:pathLst>
              <a:path h="4945404" w="13333906">
                <a:moveTo>
                  <a:pt x="0" y="0"/>
                </a:moveTo>
                <a:lnTo>
                  <a:pt x="13333906" y="0"/>
                </a:lnTo>
                <a:lnTo>
                  <a:pt x="13333906" y="4945405"/>
                </a:lnTo>
                <a:lnTo>
                  <a:pt x="0" y="49454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1500" r="0" b="-3824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47383" y="1594799"/>
            <a:ext cx="8306410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5999" spc="-299" b="true">
                <a:solidFill>
                  <a:srgbClr val="F9F9F9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RAG System Architecture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DAG5X4P5xRA</dc:identifier>
  <dcterms:modified xsi:type="dcterms:W3CDTF">2011-08-01T06:04:30Z</dcterms:modified>
  <cp:revision>1</cp:revision>
  <dc:title>RAG</dc:title>
</cp:coreProperties>
</file>

<file path=docProps/thumbnail.jpeg>
</file>